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4" r:id="rId4"/>
  </p:sldMasterIdLst>
  <p:notesMasterIdLst>
    <p:notesMasterId r:id="rId71"/>
  </p:notesMasterIdLst>
  <p:handoutMasterIdLst>
    <p:handoutMasterId r:id="rId72"/>
  </p:handoutMasterIdLst>
  <p:sldIdLst>
    <p:sldId id="256" r:id="rId5"/>
    <p:sldId id="258" r:id="rId6"/>
    <p:sldId id="287" r:id="rId7"/>
    <p:sldId id="397" r:id="rId8"/>
    <p:sldId id="288" r:id="rId9"/>
    <p:sldId id="289" r:id="rId10"/>
    <p:sldId id="276" r:id="rId11"/>
    <p:sldId id="279" r:id="rId12"/>
    <p:sldId id="355" r:id="rId13"/>
    <p:sldId id="280" r:id="rId14"/>
    <p:sldId id="334" r:id="rId15"/>
    <p:sldId id="277" r:id="rId16"/>
    <p:sldId id="278" r:id="rId17"/>
    <p:sldId id="281" r:id="rId18"/>
    <p:sldId id="282" r:id="rId19"/>
    <p:sldId id="284" r:id="rId20"/>
    <p:sldId id="283" r:id="rId21"/>
    <p:sldId id="322" r:id="rId22"/>
    <p:sldId id="323" r:id="rId23"/>
    <p:sldId id="290" r:id="rId24"/>
    <p:sldId id="292" r:id="rId25"/>
    <p:sldId id="324" r:id="rId26"/>
    <p:sldId id="327" r:id="rId27"/>
    <p:sldId id="328" r:id="rId28"/>
    <p:sldId id="329" r:id="rId29"/>
    <p:sldId id="330" r:id="rId30"/>
    <p:sldId id="331" r:id="rId31"/>
    <p:sldId id="332" r:id="rId32"/>
    <p:sldId id="326" r:id="rId33"/>
    <p:sldId id="398" r:id="rId34"/>
    <p:sldId id="335" r:id="rId35"/>
    <p:sldId id="336" r:id="rId36"/>
    <p:sldId id="337" r:id="rId37"/>
    <p:sldId id="338" r:id="rId38"/>
    <p:sldId id="339" r:id="rId39"/>
    <p:sldId id="340" r:id="rId40"/>
    <p:sldId id="341" r:id="rId41"/>
    <p:sldId id="342" r:id="rId42"/>
    <p:sldId id="343" r:id="rId43"/>
    <p:sldId id="344" r:id="rId44"/>
    <p:sldId id="401" r:id="rId45"/>
    <p:sldId id="402" r:id="rId46"/>
    <p:sldId id="285" r:id="rId47"/>
    <p:sldId id="399" r:id="rId48"/>
    <p:sldId id="286" r:id="rId49"/>
    <p:sldId id="293" r:id="rId50"/>
    <p:sldId id="294" r:id="rId51"/>
    <p:sldId id="295" r:id="rId52"/>
    <p:sldId id="296" r:id="rId53"/>
    <p:sldId id="298" r:id="rId54"/>
    <p:sldId id="300" r:id="rId55"/>
    <p:sldId id="301" r:id="rId56"/>
    <p:sldId id="302" r:id="rId57"/>
    <p:sldId id="303" r:id="rId58"/>
    <p:sldId id="304" r:id="rId59"/>
    <p:sldId id="305" r:id="rId60"/>
    <p:sldId id="306" r:id="rId61"/>
    <p:sldId id="307" r:id="rId62"/>
    <p:sldId id="308" r:id="rId63"/>
    <p:sldId id="309" r:id="rId64"/>
    <p:sldId id="314" r:id="rId65"/>
    <p:sldId id="317" r:id="rId66"/>
    <p:sldId id="325" r:id="rId67"/>
    <p:sldId id="346" r:id="rId68"/>
    <p:sldId id="347" r:id="rId69"/>
    <p:sldId id="348" r:id="rId70"/>
  </p:sldIdLst>
  <p:sldSz cx="12192000" cy="6858000"/>
  <p:notesSz cx="6858000" cy="9144000"/>
  <p:defaultTextStyle>
    <a:defPPr rtl="0">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chraf Hamid" initials="AH" lastIdx="1" clrIdx="0">
    <p:extLst>
      <p:ext uri="{19B8F6BF-5375-455C-9EA6-DF929625EA0E}">
        <p15:presenceInfo xmlns:p15="http://schemas.microsoft.com/office/powerpoint/2012/main" userId="S::ahamid@mailinblack.com::6d196cd4-fa32-4ddb-b1a8-3e0f591b9b1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09A"/>
    <a:srgbClr val="232A6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3C5C6E-51B1-4696-A056-E7B19C4D3887}" v="6" dt="2021-05-04T21:47:32.9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376" autoAdjust="0"/>
    <p:restoredTop sz="94641" autoAdjust="0"/>
  </p:normalViewPr>
  <p:slideViewPr>
    <p:cSldViewPr snapToGrid="0" snapToObjects="1">
      <p:cViewPr varScale="1">
        <p:scale>
          <a:sx n="114" d="100"/>
          <a:sy n="114" d="100"/>
        </p:scale>
        <p:origin x="162" y="10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89" d="100"/>
          <a:sy n="89" d="100"/>
        </p:scale>
        <p:origin x="3768"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25.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image" Target="../media/image12.png"/><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9A589A-46DE-0F49-B460-E7914F3E440D}" type="doc">
      <dgm:prSet loTypeId="urn:microsoft.com/office/officeart/2008/layout/CircularPictureCallout" loCatId="" qsTypeId="urn:microsoft.com/office/officeart/2005/8/quickstyle/simple1" qsCatId="simple" csTypeId="urn:microsoft.com/office/officeart/2005/8/colors/accent2_2" csCatId="accent2" phldr="1"/>
      <dgm:spPr/>
      <dgm:t>
        <a:bodyPr rtlCol="0"/>
        <a:lstStyle/>
        <a:p>
          <a:pPr rtl="0"/>
          <a:endParaRPr lang="en-US"/>
        </a:p>
      </dgm:t>
    </dgm:pt>
    <dgm:pt modelId="{E39563C5-C199-4F5B-A899-8CC0710341A0}">
      <dgm:prSet/>
      <dgm:spPr/>
      <dgm:t>
        <a:bodyPr rtlCol="0"/>
        <a:lstStyle/>
        <a:p>
          <a:pPr rtl="0"/>
          <a:r>
            <a:rPr lang="fr-FR" noProof="0" dirty="0"/>
            <a:t>Git</a:t>
          </a:r>
        </a:p>
      </dgm:t>
    </dgm:pt>
    <dgm:pt modelId="{6531EA77-44C5-4E3D-BA04-70C1E49BCD39}" type="parTrans" cxnId="{BBAD9FDB-1013-4B11-A9AE-2815527D1B78}">
      <dgm:prSet/>
      <dgm:spPr/>
      <dgm:t>
        <a:bodyPr rtlCol="0"/>
        <a:lstStyle/>
        <a:p>
          <a:pPr rtl="0"/>
          <a:endParaRPr lang="fr-FR" noProof="0" dirty="0"/>
        </a:p>
      </dgm:t>
    </dgm:pt>
    <dgm:pt modelId="{BC971DAC-9BE2-44B2-ABE4-8099C777E9C4}" type="sibTrans" cxnId="{BBAD9FDB-1013-4B11-A9AE-2815527D1B78}">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t>
        <a:bodyPr rtlCol="0"/>
        <a:lstStyle/>
        <a:p>
          <a:pPr rtl="0"/>
          <a:endParaRPr lang="fr-FR" noProof="0" dirty="0"/>
        </a:p>
      </dgm:t>
      <dgm:extLst>
        <a:ext uri="{E40237B7-FDA0-4F09-8148-C483321AD2D9}">
          <dgm14:cNvPr xmlns:dgm14="http://schemas.microsoft.com/office/drawing/2010/diagram" id="0" name="" descr="Voice"/>
        </a:ext>
      </dgm:extLst>
    </dgm:pt>
    <dgm:pt modelId="{15B1A768-2666-4AB4-BDA7-F0E3C4160D59}">
      <dgm:prSet/>
      <dgm:spPr/>
      <dgm:t>
        <a:bodyPr rtlCol="0"/>
        <a:lstStyle/>
        <a:p>
          <a:pPr rtl="0"/>
          <a:r>
            <a:rPr lang="fr-FR" noProof="0" dirty="0"/>
            <a:t>GITHUB</a:t>
          </a:r>
        </a:p>
      </dgm:t>
    </dgm:pt>
    <dgm:pt modelId="{D47033D3-4E41-485A-B515-A02A8C3B404A}" type="parTrans" cxnId="{08DEC938-538C-403B-80C3-828B96DAFF82}">
      <dgm:prSet/>
      <dgm:spPr/>
      <dgm:t>
        <a:bodyPr rtlCol="0"/>
        <a:lstStyle/>
        <a:p>
          <a:pPr rtl="0"/>
          <a:endParaRPr lang="fr-FR" noProof="0" dirty="0"/>
        </a:p>
      </dgm:t>
    </dgm:pt>
    <dgm:pt modelId="{72FFCBD4-DD9D-4E06-81E4-54307F97A3F0}" type="sibTrans" cxnId="{08DEC938-538C-403B-80C3-828B96DAFF82}">
      <dgm:prSet/>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t>
        <a:bodyPr rtlCol="0"/>
        <a:lstStyle/>
        <a:p>
          <a:pPr rtl="0"/>
          <a:endParaRPr lang="fr-FR" noProof="0" dirty="0"/>
        </a:p>
      </dgm:t>
      <dgm:extLst>
        <a:ext uri="{E40237B7-FDA0-4F09-8148-C483321AD2D9}">
          <dgm14:cNvPr xmlns:dgm14="http://schemas.microsoft.com/office/drawing/2010/diagram" id="0" name="" descr="Brain in head"/>
        </a:ext>
      </dgm:extLst>
    </dgm:pt>
    <dgm:pt modelId="{3AA5586A-C40E-4DDA-98A5-6545F36F46AB}">
      <dgm:prSet/>
      <dgm:spPr/>
      <dgm:t>
        <a:bodyPr rtlCol="0"/>
        <a:lstStyle/>
        <a:p>
          <a:pPr rtl="0"/>
          <a:r>
            <a:rPr lang="fr-FR" noProof="0" dirty="0"/>
            <a:t>GIT Actions</a:t>
          </a:r>
        </a:p>
      </dgm:t>
    </dgm:pt>
    <dgm:pt modelId="{ABF44FB7-9255-4D99-BC69-3BE74FDF8E87}" type="parTrans" cxnId="{119FEAF1-383D-4740-9124-CC9EEA7E35F9}">
      <dgm:prSet/>
      <dgm:spPr/>
      <dgm:t>
        <a:bodyPr rtlCol="0"/>
        <a:lstStyle/>
        <a:p>
          <a:pPr rtl="0"/>
          <a:endParaRPr lang="fr-FR" noProof="0" dirty="0"/>
        </a:p>
      </dgm:t>
    </dgm:pt>
    <dgm:pt modelId="{19FB306E-81B4-4F3F-99EE-765120CBB6B3}" type="sibTrans" cxnId="{119FEAF1-383D-4740-9124-CC9EEA7E35F9}">
      <dgm:prSet/>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t>
        <a:bodyPr rtlCol="0"/>
        <a:lstStyle/>
        <a:p>
          <a:pPr rtl="0"/>
          <a:endParaRPr lang="fr-FR" noProof="0" dirty="0"/>
        </a:p>
      </dgm:t>
      <dgm:extLst>
        <a:ext uri="{E40237B7-FDA0-4F09-8148-C483321AD2D9}">
          <dgm14:cNvPr xmlns:dgm14="http://schemas.microsoft.com/office/drawing/2010/diagram" id="0" name="" descr="Virtual Reality Headset"/>
        </a:ext>
      </dgm:extLst>
    </dgm:pt>
    <dgm:pt modelId="{66039115-797B-304C-9FC0-EFABB1F21232}">
      <dgm:prSet custT="1"/>
      <dgm:spPr/>
      <dgm:t>
        <a:bodyPr rtlCol="0"/>
        <a:lstStyle/>
        <a:p>
          <a:pPr rtl="0"/>
          <a:r>
            <a:rPr lang="fr-FR" sz="2300" noProof="0" dirty="0" err="1"/>
            <a:t>title</a:t>
          </a:r>
          <a:endParaRPr lang="fr-FR" sz="2300" noProof="0" dirty="0"/>
        </a:p>
      </dgm:t>
    </dgm:pt>
    <dgm:pt modelId="{D044F6BA-1D90-EC47-8A78-B9796198ECF5}" type="sibTrans" cxnId="{31C3237C-2299-B649-8C93-587C97AC9999}">
      <dgm:prSet/>
      <dgm:spPr>
        <a:blipFill rotWithShape="1">
          <a:blip xmlns:r="http://schemas.openxmlformats.org/officeDocument/2006/relationships" r:embed="rId7"/>
          <a:srcRect/>
          <a:stretch>
            <a:fillRect/>
          </a:stretch>
        </a:blipFill>
        <a:ln w="635">
          <a:solidFill>
            <a:schemeClr val="tx1">
              <a:alpha val="50000"/>
            </a:schemeClr>
          </a:solidFill>
        </a:ln>
      </dgm:spPr>
      <dgm:t>
        <a:bodyPr rtlCol="0"/>
        <a:lstStyle/>
        <a:p>
          <a:pPr rtl="0"/>
          <a:endParaRPr lang="fr-FR" noProof="0" dirty="0"/>
        </a:p>
      </dgm:t>
      <dgm:extLst>
        <a:ext uri="{E40237B7-FDA0-4F09-8148-C483321AD2D9}">
          <dgm14:cNvPr xmlns:dgm14="http://schemas.microsoft.com/office/drawing/2010/diagram" id="0" name="" descr="Cloud Computing"/>
        </a:ext>
      </dgm:extLst>
    </dgm:pt>
    <dgm:pt modelId="{C8EABE8F-1E84-494E-AD8A-32BA419A36E9}" type="parTrans" cxnId="{31C3237C-2299-B649-8C93-587C97AC9999}">
      <dgm:prSet/>
      <dgm:spPr/>
      <dgm:t>
        <a:bodyPr rtlCol="0"/>
        <a:lstStyle/>
        <a:p>
          <a:pPr rtl="0"/>
          <a:endParaRPr lang="fr-FR" noProof="0" dirty="0"/>
        </a:p>
      </dgm:t>
    </dgm:pt>
    <dgm:pt modelId="{31CDA5B9-892A-4957-A6C1-CB474EDD26B3}" type="pres">
      <dgm:prSet presAssocID="{489A589A-46DE-0F49-B460-E7914F3E440D}" presName="Name0" presStyleCnt="0">
        <dgm:presLayoutVars>
          <dgm:chMax val="7"/>
          <dgm:chPref val="7"/>
          <dgm:dir/>
        </dgm:presLayoutVars>
      </dgm:prSet>
      <dgm:spPr/>
    </dgm:pt>
    <dgm:pt modelId="{B18AE322-EE24-4F21-BA38-33A0666D285C}" type="pres">
      <dgm:prSet presAssocID="{489A589A-46DE-0F49-B460-E7914F3E440D}" presName="Name1" presStyleCnt="0"/>
      <dgm:spPr/>
    </dgm:pt>
    <dgm:pt modelId="{7F52993D-99F4-4D8C-A62C-5BFF7578D04D}" type="pres">
      <dgm:prSet presAssocID="{D044F6BA-1D90-EC47-8A78-B9796198ECF5}" presName="picture_1" presStyleCnt="0"/>
      <dgm:spPr/>
    </dgm:pt>
    <dgm:pt modelId="{4B45A233-591B-4AA8-B1F4-FD981D611E73}" type="pres">
      <dgm:prSet presAssocID="{D044F6BA-1D90-EC47-8A78-B9796198ECF5}" presName="pictureRepeatNode" presStyleLbl="alignImgPlace1" presStyleIdx="0" presStyleCnt="4" custLinFactNeighborX="-487"/>
      <dgm:spPr/>
    </dgm:pt>
    <dgm:pt modelId="{283005FA-6463-4617-A2CF-7C3C4FCD1B71}" type="pres">
      <dgm:prSet presAssocID="{66039115-797B-304C-9FC0-EFABB1F21232}" presName="text_1" presStyleLbl="node1" presStyleIdx="0" presStyleCnt="0" custScaleY="40894" custLinFactNeighborX="-83" custLinFactNeighborY="-3289">
        <dgm:presLayoutVars>
          <dgm:bulletEnabled val="1"/>
        </dgm:presLayoutVars>
      </dgm:prSet>
      <dgm:spPr/>
    </dgm:pt>
    <dgm:pt modelId="{8EE97887-47F6-4AA2-B555-B4C65C838496}" type="pres">
      <dgm:prSet presAssocID="{BC971DAC-9BE2-44B2-ABE4-8099C777E9C4}" presName="picture_2" presStyleCnt="0"/>
      <dgm:spPr/>
    </dgm:pt>
    <dgm:pt modelId="{5650C73F-166D-441B-B100-602E6E50702D}" type="pres">
      <dgm:prSet presAssocID="{BC971DAC-9BE2-44B2-ABE4-8099C777E9C4}" presName="pictureRepeatNode" presStyleLbl="alignImgPlace1" presStyleIdx="1" presStyleCnt="4"/>
      <dgm:spPr/>
    </dgm:pt>
    <dgm:pt modelId="{15357313-1612-4DD3-B23B-A1746EAAD445}" type="pres">
      <dgm:prSet presAssocID="{E39563C5-C199-4F5B-A899-8CC0710341A0}" presName="line_2" presStyleLbl="parChTrans1D1" presStyleIdx="0" presStyleCnt="3" custFlipVert="1" custSzY="45720" custScaleX="48461" custLinFactY="97555" custLinFactNeighborX="11416" custLinFactNeighborY="100000"/>
      <dgm:spPr/>
    </dgm:pt>
    <dgm:pt modelId="{0D75AA9B-2817-428A-8919-D9CC568E76EE}" type="pres">
      <dgm:prSet presAssocID="{E39563C5-C199-4F5B-A899-8CC0710341A0}" presName="textparent_2" presStyleLbl="node1" presStyleIdx="0" presStyleCnt="0"/>
      <dgm:spPr/>
    </dgm:pt>
    <dgm:pt modelId="{8590389C-1B78-4161-83D2-B7C475E19097}" type="pres">
      <dgm:prSet presAssocID="{E39563C5-C199-4F5B-A899-8CC0710341A0}" presName="text_2" presStyleLbl="revTx" presStyleIdx="0" presStyleCnt="3">
        <dgm:presLayoutVars>
          <dgm:bulletEnabled val="1"/>
        </dgm:presLayoutVars>
      </dgm:prSet>
      <dgm:spPr/>
    </dgm:pt>
    <dgm:pt modelId="{C0C3E615-6E18-4432-A096-9047769FED28}" type="pres">
      <dgm:prSet presAssocID="{72FFCBD4-DD9D-4E06-81E4-54307F97A3F0}" presName="picture_3" presStyleCnt="0"/>
      <dgm:spPr/>
    </dgm:pt>
    <dgm:pt modelId="{1603A9FB-E8BE-4A12-940B-4A7281FB6C9B}" type="pres">
      <dgm:prSet presAssocID="{72FFCBD4-DD9D-4E06-81E4-54307F97A3F0}" presName="pictureRepeatNode" presStyleLbl="alignImgPlace1" presStyleIdx="2" presStyleCnt="4"/>
      <dgm:spPr/>
    </dgm:pt>
    <dgm:pt modelId="{33A93E91-1CCE-4DE9-AE34-E4BE1F15F479}" type="pres">
      <dgm:prSet presAssocID="{15B1A768-2666-4AB4-BDA7-F0E3C4160D59}" presName="line_3" presStyleLbl="parChTrans1D1" presStyleIdx="1" presStyleCnt="3" custFlipVert="1" custSzY="45720" custScaleX="25627" custLinFactNeighborX="18391" custLinFactNeighborY="84667"/>
      <dgm:spPr/>
    </dgm:pt>
    <dgm:pt modelId="{B4376340-E85F-4877-A559-24C7838C11C2}" type="pres">
      <dgm:prSet presAssocID="{15B1A768-2666-4AB4-BDA7-F0E3C4160D59}" presName="textparent_3" presStyleLbl="node1" presStyleIdx="0" presStyleCnt="0"/>
      <dgm:spPr/>
    </dgm:pt>
    <dgm:pt modelId="{A5E1DD1A-6AA9-444E-BC1A-9868701E30FD}" type="pres">
      <dgm:prSet presAssocID="{15B1A768-2666-4AB4-BDA7-F0E3C4160D59}" presName="text_3" presStyleLbl="revTx" presStyleIdx="1" presStyleCnt="3">
        <dgm:presLayoutVars>
          <dgm:bulletEnabled val="1"/>
        </dgm:presLayoutVars>
      </dgm:prSet>
      <dgm:spPr/>
    </dgm:pt>
    <dgm:pt modelId="{2636DC21-F802-492C-BAE2-173DAF467730}" type="pres">
      <dgm:prSet presAssocID="{19FB306E-81B4-4F3F-99EE-765120CBB6B3}" presName="picture_4" presStyleCnt="0"/>
      <dgm:spPr/>
    </dgm:pt>
    <dgm:pt modelId="{4A9742AD-B577-4378-AF83-DC5ECD325381}" type="pres">
      <dgm:prSet presAssocID="{19FB306E-81B4-4F3F-99EE-765120CBB6B3}" presName="pictureRepeatNode" presStyleLbl="alignImgPlace1" presStyleIdx="3" presStyleCnt="4"/>
      <dgm:spPr/>
    </dgm:pt>
    <dgm:pt modelId="{A9926F31-E651-4DE8-98F4-4989FD9B3A91}" type="pres">
      <dgm:prSet presAssocID="{3AA5586A-C40E-4DDA-98A5-6545F36F46AB}" presName="line_4" presStyleLbl="parChTrans1D1" presStyleIdx="2" presStyleCnt="3" custFlipVert="0" custSzY="45720" custScaleX="46358" custLinFactY="-5834" custLinFactNeighborX="11532" custLinFactNeighborY="-100000"/>
      <dgm:spPr/>
    </dgm:pt>
    <dgm:pt modelId="{B8F9A10D-F89E-4FD8-923B-F55293AF73A3}" type="pres">
      <dgm:prSet presAssocID="{3AA5586A-C40E-4DDA-98A5-6545F36F46AB}" presName="textparent_4" presStyleLbl="node1" presStyleIdx="0" presStyleCnt="0"/>
      <dgm:spPr/>
    </dgm:pt>
    <dgm:pt modelId="{3F9AD50F-4E5E-4216-8AAF-56B9193E68BC}" type="pres">
      <dgm:prSet presAssocID="{3AA5586A-C40E-4DDA-98A5-6545F36F46AB}" presName="text_4" presStyleLbl="revTx" presStyleIdx="2" presStyleCnt="3">
        <dgm:presLayoutVars>
          <dgm:bulletEnabled val="1"/>
        </dgm:presLayoutVars>
      </dgm:prSet>
      <dgm:spPr/>
    </dgm:pt>
  </dgm:ptLst>
  <dgm:cxnLst>
    <dgm:cxn modelId="{5D586F1E-9216-4416-8E2E-95CFEE7527E3}" type="presOf" srcId="{E39563C5-C199-4F5B-A899-8CC0710341A0}" destId="{8590389C-1B78-4161-83D2-B7C475E19097}" srcOrd="0" destOrd="0" presId="urn:microsoft.com/office/officeart/2008/layout/CircularPictureCallout"/>
    <dgm:cxn modelId="{08DEC938-538C-403B-80C3-828B96DAFF82}" srcId="{489A589A-46DE-0F49-B460-E7914F3E440D}" destId="{15B1A768-2666-4AB4-BDA7-F0E3C4160D59}" srcOrd="2" destOrd="0" parTransId="{D47033D3-4E41-485A-B515-A02A8C3B404A}" sibTransId="{72FFCBD4-DD9D-4E06-81E4-54307F97A3F0}"/>
    <dgm:cxn modelId="{B2E8436E-C6B6-47CF-A2C8-D36E680C87AD}" type="presOf" srcId="{BC971DAC-9BE2-44B2-ABE4-8099C777E9C4}" destId="{5650C73F-166D-441B-B100-602E6E50702D}" srcOrd="0" destOrd="0" presId="urn:microsoft.com/office/officeart/2008/layout/CircularPictureCallout"/>
    <dgm:cxn modelId="{178E1C52-9097-4E26-B8B0-E893E107C30B}" type="presOf" srcId="{15B1A768-2666-4AB4-BDA7-F0E3C4160D59}" destId="{A5E1DD1A-6AA9-444E-BC1A-9868701E30FD}" srcOrd="0" destOrd="0" presId="urn:microsoft.com/office/officeart/2008/layout/CircularPictureCallout"/>
    <dgm:cxn modelId="{31C3237C-2299-B649-8C93-587C97AC9999}" srcId="{489A589A-46DE-0F49-B460-E7914F3E440D}" destId="{66039115-797B-304C-9FC0-EFABB1F21232}" srcOrd="0" destOrd="0" parTransId="{C8EABE8F-1E84-494E-AD8A-32BA419A36E9}" sibTransId="{D044F6BA-1D90-EC47-8A78-B9796198ECF5}"/>
    <dgm:cxn modelId="{00AE658D-B012-4ADC-BD12-0CA2745E6A2E}" type="presOf" srcId="{489A589A-46DE-0F49-B460-E7914F3E440D}" destId="{31CDA5B9-892A-4957-A6C1-CB474EDD26B3}" srcOrd="0" destOrd="0" presId="urn:microsoft.com/office/officeart/2008/layout/CircularPictureCallout"/>
    <dgm:cxn modelId="{14F70CBE-12D4-40B1-8BCC-DDE90B698CAB}" type="presOf" srcId="{19FB306E-81B4-4F3F-99EE-765120CBB6B3}" destId="{4A9742AD-B577-4378-AF83-DC5ECD325381}" srcOrd="0" destOrd="0" presId="urn:microsoft.com/office/officeart/2008/layout/CircularPictureCallout"/>
    <dgm:cxn modelId="{75ACB9C9-9A0E-4BFC-B758-E53A6916A24B}" type="presOf" srcId="{3AA5586A-C40E-4DDA-98A5-6545F36F46AB}" destId="{3F9AD50F-4E5E-4216-8AAF-56B9193E68BC}" srcOrd="0" destOrd="0" presId="urn:microsoft.com/office/officeart/2008/layout/CircularPictureCallout"/>
    <dgm:cxn modelId="{929599CE-BA4C-4351-A93E-2209A86F4B40}" type="presOf" srcId="{D044F6BA-1D90-EC47-8A78-B9796198ECF5}" destId="{4B45A233-591B-4AA8-B1F4-FD981D611E73}" srcOrd="0" destOrd="0" presId="urn:microsoft.com/office/officeart/2008/layout/CircularPictureCallout"/>
    <dgm:cxn modelId="{BBAD9FDB-1013-4B11-A9AE-2815527D1B78}" srcId="{489A589A-46DE-0F49-B460-E7914F3E440D}" destId="{E39563C5-C199-4F5B-A899-8CC0710341A0}" srcOrd="1" destOrd="0" parTransId="{6531EA77-44C5-4E3D-BA04-70C1E49BCD39}" sibTransId="{BC971DAC-9BE2-44B2-ABE4-8099C777E9C4}"/>
    <dgm:cxn modelId="{1A391DE8-FF69-4955-BF1B-228A9577CA7B}" type="presOf" srcId="{66039115-797B-304C-9FC0-EFABB1F21232}" destId="{283005FA-6463-4617-A2CF-7C3C4FCD1B71}" srcOrd="0" destOrd="0" presId="urn:microsoft.com/office/officeart/2008/layout/CircularPictureCallout"/>
    <dgm:cxn modelId="{7E6A3AF0-1322-4319-BEBD-2CD61A0A57CA}" type="presOf" srcId="{72FFCBD4-DD9D-4E06-81E4-54307F97A3F0}" destId="{1603A9FB-E8BE-4A12-940B-4A7281FB6C9B}" srcOrd="0" destOrd="0" presId="urn:microsoft.com/office/officeart/2008/layout/CircularPictureCallout"/>
    <dgm:cxn modelId="{119FEAF1-383D-4740-9124-CC9EEA7E35F9}" srcId="{489A589A-46DE-0F49-B460-E7914F3E440D}" destId="{3AA5586A-C40E-4DDA-98A5-6545F36F46AB}" srcOrd="3" destOrd="0" parTransId="{ABF44FB7-9255-4D99-BC69-3BE74FDF8E87}" sibTransId="{19FB306E-81B4-4F3F-99EE-765120CBB6B3}"/>
    <dgm:cxn modelId="{E26EB438-0264-4FD9-871D-96A518667F70}" type="presParOf" srcId="{31CDA5B9-892A-4957-A6C1-CB474EDD26B3}" destId="{B18AE322-EE24-4F21-BA38-33A0666D285C}" srcOrd="0" destOrd="0" presId="urn:microsoft.com/office/officeart/2008/layout/CircularPictureCallout"/>
    <dgm:cxn modelId="{A5DCF62A-B007-40A8-A32A-8A50AC5EE75D}" type="presParOf" srcId="{B18AE322-EE24-4F21-BA38-33A0666D285C}" destId="{7F52993D-99F4-4D8C-A62C-5BFF7578D04D}" srcOrd="0" destOrd="0" presId="urn:microsoft.com/office/officeart/2008/layout/CircularPictureCallout"/>
    <dgm:cxn modelId="{CC0FC3E0-B36D-469A-AF5D-0B7A3398B324}" type="presParOf" srcId="{7F52993D-99F4-4D8C-A62C-5BFF7578D04D}" destId="{4B45A233-591B-4AA8-B1F4-FD981D611E73}" srcOrd="0" destOrd="0" presId="urn:microsoft.com/office/officeart/2008/layout/CircularPictureCallout"/>
    <dgm:cxn modelId="{86AA35B3-C65C-44A8-B04D-42CABFED40AE}" type="presParOf" srcId="{B18AE322-EE24-4F21-BA38-33A0666D285C}" destId="{283005FA-6463-4617-A2CF-7C3C4FCD1B71}" srcOrd="1" destOrd="0" presId="urn:microsoft.com/office/officeart/2008/layout/CircularPictureCallout"/>
    <dgm:cxn modelId="{01A1EEDA-BEDE-40D6-8C19-5A058B7BF758}" type="presParOf" srcId="{B18AE322-EE24-4F21-BA38-33A0666D285C}" destId="{8EE97887-47F6-4AA2-B555-B4C65C838496}" srcOrd="2" destOrd="0" presId="urn:microsoft.com/office/officeart/2008/layout/CircularPictureCallout"/>
    <dgm:cxn modelId="{C69FD08B-EE43-452F-8E13-A272F62B505D}" type="presParOf" srcId="{8EE97887-47F6-4AA2-B555-B4C65C838496}" destId="{5650C73F-166D-441B-B100-602E6E50702D}" srcOrd="0" destOrd="0" presId="urn:microsoft.com/office/officeart/2008/layout/CircularPictureCallout"/>
    <dgm:cxn modelId="{2A9B3137-5164-483E-96C5-A72501DF91B5}" type="presParOf" srcId="{B18AE322-EE24-4F21-BA38-33A0666D285C}" destId="{15357313-1612-4DD3-B23B-A1746EAAD445}" srcOrd="3" destOrd="0" presId="urn:microsoft.com/office/officeart/2008/layout/CircularPictureCallout"/>
    <dgm:cxn modelId="{DBA84E67-93F4-4322-BA31-D91A29732E9A}" type="presParOf" srcId="{B18AE322-EE24-4F21-BA38-33A0666D285C}" destId="{0D75AA9B-2817-428A-8919-D9CC568E76EE}" srcOrd="4" destOrd="0" presId="urn:microsoft.com/office/officeart/2008/layout/CircularPictureCallout"/>
    <dgm:cxn modelId="{377B0756-31CD-445E-9BDE-0083AEB4A175}" type="presParOf" srcId="{0D75AA9B-2817-428A-8919-D9CC568E76EE}" destId="{8590389C-1B78-4161-83D2-B7C475E19097}" srcOrd="0" destOrd="0" presId="urn:microsoft.com/office/officeart/2008/layout/CircularPictureCallout"/>
    <dgm:cxn modelId="{F7F3ABD4-F382-403A-B6D7-D516F46055C3}" type="presParOf" srcId="{B18AE322-EE24-4F21-BA38-33A0666D285C}" destId="{C0C3E615-6E18-4432-A096-9047769FED28}" srcOrd="5" destOrd="0" presId="urn:microsoft.com/office/officeart/2008/layout/CircularPictureCallout"/>
    <dgm:cxn modelId="{3FB14028-7489-412C-95B3-BF85E840E37C}" type="presParOf" srcId="{C0C3E615-6E18-4432-A096-9047769FED28}" destId="{1603A9FB-E8BE-4A12-940B-4A7281FB6C9B}" srcOrd="0" destOrd="0" presId="urn:microsoft.com/office/officeart/2008/layout/CircularPictureCallout"/>
    <dgm:cxn modelId="{317B6CA0-117A-40EE-8140-506835011AEF}" type="presParOf" srcId="{B18AE322-EE24-4F21-BA38-33A0666D285C}" destId="{33A93E91-1CCE-4DE9-AE34-E4BE1F15F479}" srcOrd="6" destOrd="0" presId="urn:microsoft.com/office/officeart/2008/layout/CircularPictureCallout"/>
    <dgm:cxn modelId="{8BF5EF10-1084-4C1A-9CFB-A1B277A95A34}" type="presParOf" srcId="{B18AE322-EE24-4F21-BA38-33A0666D285C}" destId="{B4376340-E85F-4877-A559-24C7838C11C2}" srcOrd="7" destOrd="0" presId="urn:microsoft.com/office/officeart/2008/layout/CircularPictureCallout"/>
    <dgm:cxn modelId="{2CB3F2EF-9A3F-417F-A7D0-A54662E770F8}" type="presParOf" srcId="{B4376340-E85F-4877-A559-24C7838C11C2}" destId="{A5E1DD1A-6AA9-444E-BC1A-9868701E30FD}" srcOrd="0" destOrd="0" presId="urn:microsoft.com/office/officeart/2008/layout/CircularPictureCallout"/>
    <dgm:cxn modelId="{71F8980D-CBDE-4467-8099-8D1AE80523CA}" type="presParOf" srcId="{B18AE322-EE24-4F21-BA38-33A0666D285C}" destId="{2636DC21-F802-492C-BAE2-173DAF467730}" srcOrd="8" destOrd="0" presId="urn:microsoft.com/office/officeart/2008/layout/CircularPictureCallout"/>
    <dgm:cxn modelId="{011E1134-04F1-458C-8B9C-ED3B4678A86D}" type="presParOf" srcId="{2636DC21-F802-492C-BAE2-173DAF467730}" destId="{4A9742AD-B577-4378-AF83-DC5ECD325381}" srcOrd="0" destOrd="0" presId="urn:microsoft.com/office/officeart/2008/layout/CircularPictureCallout"/>
    <dgm:cxn modelId="{B56B51F1-DF75-4A15-8F82-4C35584FF3DF}" type="presParOf" srcId="{B18AE322-EE24-4F21-BA38-33A0666D285C}" destId="{A9926F31-E651-4DE8-98F4-4989FD9B3A91}" srcOrd="9" destOrd="0" presId="urn:microsoft.com/office/officeart/2008/layout/CircularPictureCallout"/>
    <dgm:cxn modelId="{55185BF1-2243-4665-AD9A-79C67C609A0F}" type="presParOf" srcId="{B18AE322-EE24-4F21-BA38-33A0666D285C}" destId="{B8F9A10D-F89E-4FD8-923B-F55293AF73A3}" srcOrd="10" destOrd="0" presId="urn:microsoft.com/office/officeart/2008/layout/CircularPictureCallout"/>
    <dgm:cxn modelId="{A130D97A-57A7-4982-A6A3-6749E034A8FB}" type="presParOf" srcId="{B8F9A10D-F89E-4FD8-923B-F55293AF73A3}" destId="{3F9AD50F-4E5E-4216-8AAF-56B9193E68BC}" srcOrd="0" destOrd="0" presId="urn:microsoft.com/office/officeart/2008/layout/CircularPictureCallou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926F31-E651-4DE8-98F4-4989FD9B3A91}">
      <dsp:nvSpPr>
        <dsp:cNvPr id="0" name=""/>
        <dsp:cNvSpPr/>
      </dsp:nvSpPr>
      <dsp:spPr>
        <a:xfrm>
          <a:off x="2970703" y="2938375"/>
          <a:ext cx="1562222" cy="45720"/>
        </a:xfrm>
        <a:prstGeom prst="line">
          <a:avLst/>
        </a:prstGeom>
        <a:noFill/>
        <a:ln w="19050"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A93E91-1CCE-4DE9-AE34-E4BE1F15F479}">
      <dsp:nvSpPr>
        <dsp:cNvPr id="0" name=""/>
        <dsp:cNvSpPr/>
      </dsp:nvSpPr>
      <dsp:spPr>
        <a:xfrm flipV="1">
          <a:off x="3282528" y="1832186"/>
          <a:ext cx="739742" cy="45720"/>
        </a:xfrm>
        <a:prstGeom prst="line">
          <a:avLst/>
        </a:prstGeom>
        <a:noFill/>
        <a:ln w="19050"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357313-1612-4DD3-B23B-A1746EAAD445}">
      <dsp:nvSpPr>
        <dsp:cNvPr id="0" name=""/>
        <dsp:cNvSpPr/>
      </dsp:nvSpPr>
      <dsp:spPr>
        <a:xfrm flipV="1">
          <a:off x="2931359" y="698056"/>
          <a:ext cx="1633092" cy="45720"/>
        </a:xfrm>
        <a:prstGeom prst="line">
          <a:avLst/>
        </a:prstGeom>
        <a:noFill/>
        <a:ln w="19050" cap="rnd"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B45A233-591B-4AA8-B1F4-FD981D611E73}">
      <dsp:nvSpPr>
        <dsp:cNvPr id="0" name=""/>
        <dsp:cNvSpPr/>
      </dsp:nvSpPr>
      <dsp:spPr>
        <a:xfrm>
          <a:off x="0" y="146324"/>
          <a:ext cx="3356484" cy="3356484"/>
        </a:xfrm>
        <a:prstGeom prst="ellipse">
          <a:avLst/>
        </a:prstGeom>
        <a:blipFill rotWithShape="1">
          <a:blip xmlns:r="http://schemas.openxmlformats.org/officeDocument/2006/relationships" r:embed="rId1"/>
          <a:srcRect/>
          <a:stretch>
            <a:fillRect/>
          </a:stretch>
        </a:blipFill>
        <a:ln w="635" cap="rnd" cmpd="sng" algn="ctr">
          <a:solidFill>
            <a:schemeClr val="tx1">
              <a:alpha val="50000"/>
            </a:schemeClr>
          </a:solidFill>
          <a:prstDash val="solid"/>
        </a:ln>
        <a:effectLst/>
      </dsp:spPr>
      <dsp:style>
        <a:lnRef idx="2">
          <a:scrgbClr r="0" g="0" b="0"/>
        </a:lnRef>
        <a:fillRef idx="1">
          <a:scrgbClr r="0" g="0" b="0"/>
        </a:fillRef>
        <a:effectRef idx="0">
          <a:scrgbClr r="0" g="0" b="0"/>
        </a:effectRef>
        <a:fontRef idx="minor"/>
      </dsp:style>
    </dsp:sp>
    <dsp:sp modelId="{283005FA-6463-4617-A2CF-7C3C4FCD1B71}">
      <dsp:nvSpPr>
        <dsp:cNvPr id="0" name=""/>
        <dsp:cNvSpPr/>
      </dsp:nvSpPr>
      <dsp:spPr>
        <a:xfrm>
          <a:off x="602384" y="2219528"/>
          <a:ext cx="2148149" cy="452958"/>
        </a:xfrm>
        <a:prstGeom prst="rect">
          <a:avLst/>
        </a:prstGeom>
        <a:noFill/>
        <a:ln w="19050"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b" anchorCtr="0">
          <a:noAutofit/>
        </a:bodyPr>
        <a:lstStyle/>
        <a:p>
          <a:pPr marL="0" lvl="0" indent="0" algn="ctr" defTabSz="1022350" rtl="0">
            <a:lnSpc>
              <a:spcPct val="90000"/>
            </a:lnSpc>
            <a:spcBef>
              <a:spcPct val="0"/>
            </a:spcBef>
            <a:spcAft>
              <a:spcPct val="35000"/>
            </a:spcAft>
            <a:buNone/>
          </a:pPr>
          <a:r>
            <a:rPr lang="fr-FR" sz="2300" kern="1200" noProof="0" dirty="0" err="1"/>
            <a:t>title</a:t>
          </a:r>
          <a:endParaRPr lang="fr-FR" sz="2300" kern="1200" noProof="0" dirty="0"/>
        </a:p>
      </dsp:txBody>
      <dsp:txXfrm>
        <a:off x="602384" y="2219528"/>
        <a:ext cx="2148149" cy="452958"/>
      </dsp:txXfrm>
    </dsp:sp>
    <dsp:sp modelId="{5650C73F-166D-441B-B100-602E6E50702D}">
      <dsp:nvSpPr>
        <dsp:cNvPr id="0" name=""/>
        <dsp:cNvSpPr/>
      </dsp:nvSpPr>
      <dsp:spPr>
        <a:xfrm>
          <a:off x="4544679" y="146324"/>
          <a:ext cx="1006945" cy="1006945"/>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90389C-1B78-4161-83D2-B7C475E19097}">
      <dsp:nvSpPr>
        <dsp:cNvPr id="0" name=""/>
        <dsp:cNvSpPr/>
      </dsp:nvSpPr>
      <dsp:spPr>
        <a:xfrm>
          <a:off x="5551624" y="146324"/>
          <a:ext cx="573413" cy="100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0" rIns="95250" bIns="0" numCol="1" spcCol="1270" rtlCol="0" anchor="ctr" anchorCtr="0">
          <a:noAutofit/>
        </a:bodyPr>
        <a:lstStyle/>
        <a:p>
          <a:pPr marL="0" lvl="0" indent="0" algn="l" defTabSz="1111250" rtl="0">
            <a:lnSpc>
              <a:spcPct val="90000"/>
            </a:lnSpc>
            <a:spcBef>
              <a:spcPct val="0"/>
            </a:spcBef>
            <a:spcAft>
              <a:spcPct val="35000"/>
            </a:spcAft>
            <a:buNone/>
          </a:pPr>
          <a:r>
            <a:rPr lang="fr-FR" sz="2500" kern="1200" noProof="0" dirty="0"/>
            <a:t>Git</a:t>
          </a:r>
        </a:p>
      </dsp:txBody>
      <dsp:txXfrm>
        <a:off x="5551624" y="146324"/>
        <a:ext cx="573413" cy="1006945"/>
      </dsp:txXfrm>
    </dsp:sp>
    <dsp:sp modelId="{1603A9FB-E8BE-4A12-940B-4A7281FB6C9B}">
      <dsp:nvSpPr>
        <dsp:cNvPr id="0" name=""/>
        <dsp:cNvSpPr/>
      </dsp:nvSpPr>
      <dsp:spPr>
        <a:xfrm>
          <a:off x="4061345" y="1321093"/>
          <a:ext cx="1006945" cy="1006945"/>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E1DD1A-6AA9-444E-BC1A-9868701E30FD}">
      <dsp:nvSpPr>
        <dsp:cNvPr id="0" name=""/>
        <dsp:cNvSpPr/>
      </dsp:nvSpPr>
      <dsp:spPr>
        <a:xfrm>
          <a:off x="5068290" y="1321093"/>
          <a:ext cx="1228368" cy="100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0" rIns="95250" bIns="0" numCol="1" spcCol="1270" rtlCol="0" anchor="ctr" anchorCtr="0">
          <a:noAutofit/>
        </a:bodyPr>
        <a:lstStyle/>
        <a:p>
          <a:pPr marL="0" lvl="0" indent="0" algn="l" defTabSz="1111250" rtl="0">
            <a:lnSpc>
              <a:spcPct val="90000"/>
            </a:lnSpc>
            <a:spcBef>
              <a:spcPct val="0"/>
            </a:spcBef>
            <a:spcAft>
              <a:spcPct val="35000"/>
            </a:spcAft>
            <a:buNone/>
          </a:pPr>
          <a:r>
            <a:rPr lang="fr-FR" sz="2500" kern="1200" noProof="0" dirty="0"/>
            <a:t>GITHUB</a:t>
          </a:r>
        </a:p>
      </dsp:txBody>
      <dsp:txXfrm>
        <a:off x="5068290" y="1321093"/>
        <a:ext cx="1228368" cy="1006945"/>
      </dsp:txXfrm>
    </dsp:sp>
    <dsp:sp modelId="{4A9742AD-B577-4378-AF83-DC5ECD325381}">
      <dsp:nvSpPr>
        <dsp:cNvPr id="0" name=""/>
        <dsp:cNvSpPr/>
      </dsp:nvSpPr>
      <dsp:spPr>
        <a:xfrm>
          <a:off x="4544679" y="2495863"/>
          <a:ext cx="1006945" cy="1006945"/>
        </a:xfrm>
        <a:prstGeom prst="ellipse">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9AD50F-4E5E-4216-8AAF-56B9193E68BC}">
      <dsp:nvSpPr>
        <dsp:cNvPr id="0" name=""/>
        <dsp:cNvSpPr/>
      </dsp:nvSpPr>
      <dsp:spPr>
        <a:xfrm>
          <a:off x="5551624" y="2495863"/>
          <a:ext cx="1161343" cy="1006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0" rIns="95250" bIns="0" numCol="1" spcCol="1270" rtlCol="0" anchor="ctr" anchorCtr="0">
          <a:noAutofit/>
        </a:bodyPr>
        <a:lstStyle/>
        <a:p>
          <a:pPr marL="0" lvl="0" indent="0" algn="l" defTabSz="1111250" rtl="0">
            <a:lnSpc>
              <a:spcPct val="90000"/>
            </a:lnSpc>
            <a:spcBef>
              <a:spcPct val="0"/>
            </a:spcBef>
            <a:spcAft>
              <a:spcPct val="35000"/>
            </a:spcAft>
            <a:buNone/>
          </a:pPr>
          <a:r>
            <a:rPr lang="fr-FR" sz="2500" kern="1200" noProof="0" dirty="0"/>
            <a:t>GIT Actions</a:t>
          </a:r>
        </a:p>
      </dsp:txBody>
      <dsp:txXfrm>
        <a:off x="5551624" y="2495863"/>
        <a:ext cx="1161343" cy="1006945"/>
      </dsp:txXfrm>
    </dsp:sp>
  </dsp:spTree>
</dsp:drawing>
</file>

<file path=ppt/diagrams/layout1.xml><?xml version="1.0" encoding="utf-8"?>
<dgm:layoutDef xmlns:dgm="http://schemas.openxmlformats.org/drawingml/2006/diagram" xmlns:a="http://schemas.openxmlformats.org/drawingml/2006/main" uniqueId="urn:microsoft.com/office/officeart/2008/layout/CircularPictureCallout">
  <dgm:title val=""/>
  <dgm:desc val=""/>
  <dgm:catLst>
    <dgm:cat type="picture" pri="2000"/>
    <dgm:cat type="pictureconvert" pri="2000"/>
  </dgm:catLst>
  <dgm:sampData>
    <dgm:dataModel>
      <dgm:ptLst>
        <dgm:pt modelId="0" type="doc"/>
        <dgm:pt modelId="1"/>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2"/>
    </dgm:constrLst>
    <dgm:layoutNode name="Name1">
      <dgm:alg type="composite"/>
      <dgm:shape xmlns:r="http://schemas.openxmlformats.org/officeDocument/2006/relationships" r:blip="">
        <dgm:adjLst/>
      </dgm:shape>
      <dgm:choose name="Name2">
        <dgm:if name="Name3" axis="ch" ptType="node" func="cnt" op="lte" val="1">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w" refFor="ch" refForName="picture_1" fact="0.18"/>
            <dgm:constr type="t" for="ch" forName="text_1" refType="h" refFor="ch" refForName="picture_1" fact="0.531"/>
          </dgm:constrLst>
        </dgm:if>
        <dgm:if name="Name4" axis="ch" ptType="node" func="cnt" op="lte" val="2">
          <dgm:choose name="Name5">
            <dgm:if name="Name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l" for="ch" forName="picture_2" refType="w" refFor="ch" refForName="picture_1" fact="1.21"/>
                <dgm:constr type="ctrY" for="ch" forName="picture_2" refType="h" refFor="ch" refForName="picture_1" fact="0.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Lst>
            </dgm:if>
            <dgm:else name="Name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5"/>
                <dgm:constr type="h" for="ch" forName="picture_2" refType="h" refFor="ch" refForName="picture_1" fact="0.5"/>
                <dgm:constr type="r" for="ch" forName="picture_2" refType="w"/>
                <dgm:constr type="rOff" for="ch" forName="picture_2" refType="w" refFor="ch" refForName="picture_1" fact="-1.21"/>
                <dgm:constr type="ctrY" for="ch" forName="picture_2" refType="h" refFor="ch" refForName="picture_1" fact="0.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Lst>
            </dgm:else>
          </dgm:choose>
        </dgm:if>
        <dgm:if name="Name8" axis="ch" ptType="node" func="cnt" op="lte" val="3">
          <dgm:choose name="Name9">
            <dgm:if name="Name10"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l" for="ch" forName="picture_2" refType="w" refFor="ch" refForName="picture_1" fact="1.21"/>
                <dgm:constr type="ctrY" for="ch" forName="picture_2" refType="h" refFor="ch" refForName="picture_1" fact="0.18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l" for="ch" forName="picture_3" refType="w" refFor="ch" refForName="picture_1" fact="1.21"/>
                <dgm:constr type="ctrY" for="ch" forName="picture_3" refType="h" refFor="ch" refForName="picture_1" fact="0.812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Lst>
            </dgm:if>
            <dgm:else name="Name11">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75"/>
                <dgm:constr type="h" for="ch" forName="picture_2" refType="h" refFor="ch" refForName="picture_1" fact="0.375"/>
                <dgm:constr type="r" for="ch" forName="picture_2" refType="w"/>
                <dgm:constr type="rOff" for="ch" forName="picture_2" refType="w" refFor="ch" refForName="picture_1" fact="-1.21"/>
                <dgm:constr type="ctrY" for="ch" forName="picture_2" refType="h" refFor="ch" refForName="picture_1" fact="0.18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75"/>
                <dgm:constr type="h" for="ch" forName="picture_3" refType="h" refFor="ch" refForName="picture_1" fact="0.375"/>
                <dgm:constr type="r" for="ch" forName="picture_3" refType="w"/>
                <dgm:constr type="rOff" for="ch" forName="picture_3" refType="w" refFor="ch" refForName="picture_1" fact="-1.21"/>
                <dgm:constr type="ctrY" for="ch" forName="picture_3" refType="h" refFor="ch" refForName="picture_1" fact="0.812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Lst>
            </dgm:else>
          </dgm:choose>
        </dgm:if>
        <dgm:if name="Name12" axis="ch" ptType="node" func="cnt" op="lte" val="4">
          <dgm:choose name="Name13">
            <dgm:if name="Name14"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l" for="ch" forName="picture_2" refType="w" refFor="ch" refForName="picture_1" fact="1.354"/>
                <dgm:constr type="ctrY" for="ch" forName="picture_2" refType="h" refFor="ch" refForName="picture_1" fact="0.1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l" for="ch" forName="picture_3" refType="w" refFor="ch" refForName="picture_1" fact="1.21"/>
                <dgm:constr type="ctrY" for="ch" forName="picture_3" refType="h" refFor="ch" refForName="picture_1" fact="0.5"/>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l" for="ch" forName="picture_4" refType="w" refFor="ch" refForName="picture_1" fact="1.354"/>
                <dgm:constr type="ctrY" for="ch" forName="picture_4" refType="h" refFor="ch" refForName="picture_1" fact="0.8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Lst>
            </dgm:if>
            <dgm:else name="Name15">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3"/>
                <dgm:constr type="h" for="ch" forName="picture_2" refType="h" refFor="ch" refForName="picture_1" fact="0.3"/>
                <dgm:constr type="r" for="ch" forName="picture_2" refType="w"/>
                <dgm:constr type="rOff" for="ch" forName="picture_2" refType="w" refFor="ch" refForName="picture_1" fact="-1.354"/>
                <dgm:constr type="ctrY" for="ch" forName="picture_2" refType="h" refFor="ch" refForName="picture_1" fact="0.1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3"/>
                <dgm:constr type="h" for="ch" forName="picture_3" refType="h" refFor="ch" refForName="picture_1" fact="0.3"/>
                <dgm:constr type="r" for="ch" forName="picture_3" refType="w"/>
                <dgm:constr type="rOff" for="ch" forName="picture_3" refType="w" refFor="ch" refForName="picture_1" fact="-1.21"/>
                <dgm:constr type="ctrY" for="ch" forName="picture_3" refType="h" refFor="ch" refForName="picture_1" fact="0.5"/>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3"/>
                <dgm:constr type="h" for="ch" forName="picture_4" refType="h" refFor="ch" refForName="picture_1" fact="0.3"/>
                <dgm:constr type="r" for="ch" forName="picture_4" refType="w"/>
                <dgm:constr type="rOff" for="ch" forName="picture_4" refType="w" refFor="ch" refForName="picture_1" fact="-1.354"/>
                <dgm:constr type="ctrY" for="ch" forName="picture_4" refType="h" refFor="ch" refForName="picture_1" fact="0.8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Lst>
            </dgm:else>
          </dgm:choose>
        </dgm:if>
        <dgm:if name="Name16" axis="ch" ptType="node" func="cnt" op="lte" val="5">
          <dgm:choose name="Name17">
            <dgm:if name="Name18"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l" for="ch" forName="picture_2" refType="w" refFor="ch" refForName="picture_1" fact="1.375"/>
                <dgm:constr type="ctrY" for="ch" forName="picture_2" refType="h" refFor="ch" refForName="picture_1" fact="0.11"/>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l" for="ch" forName="picture_3" refType="w" refFor="ch" refForName="picture_1" fact="1.21"/>
                <dgm:constr type="ctrY" for="ch" forName="picture_3" refType="h" refFor="ch" refForName="picture_1" fact="0.353"/>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l" for="ch" forName="picture_4" refType="w" refFor="ch" refForName="picture_1" fact="1.21"/>
                <dgm:constr type="ctrY" for="ch" forName="picture_4" refType="h" refFor="ch" refForName="picture_1" fact="0.647"/>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l" for="ch" forName="picture_5" refType="w" refFor="ch" refForName="picture_1" fact="1.375"/>
                <dgm:constr type="ctrY" for="ch" forName="picture_5" refType="h" refFor="ch" refForName="picture_1" fact="0.8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Lst>
            </dgm:if>
            <dgm:else name="Name19">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22"/>
                <dgm:constr type="h" for="ch" forName="picture_2" refType="h" refFor="ch" refForName="picture_1" fact="0.22"/>
                <dgm:constr type="r" for="ch" forName="picture_2" refType="w"/>
                <dgm:constr type="rOff" for="ch" forName="picture_2" refType="w" refFor="ch" refForName="picture_1" fact="-1.375"/>
                <dgm:constr type="ctrY" for="ch" forName="picture_2" refType="h" refFor="ch" refForName="picture_1" fact="0.11"/>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22"/>
                <dgm:constr type="h" for="ch" forName="picture_3" refType="h" refFor="ch" refForName="picture_1" fact="0.22"/>
                <dgm:constr type="r" for="ch" forName="picture_3" refType="w"/>
                <dgm:constr type="rOff" for="ch" forName="picture_3" refType="w" refFor="ch" refForName="picture_1" fact="-1.21"/>
                <dgm:constr type="ctrY" for="ch" forName="picture_3" refType="h" refFor="ch" refForName="picture_1" fact="0.353"/>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22"/>
                <dgm:constr type="h" for="ch" forName="picture_4" refType="h" refFor="ch" refForName="picture_1" fact="0.22"/>
                <dgm:constr type="r" for="ch" forName="picture_4" refType="w"/>
                <dgm:constr type="rOff" for="ch" forName="picture_4" refType="w" refFor="ch" refForName="picture_1" fact="-1.21"/>
                <dgm:constr type="ctrY" for="ch" forName="picture_4" refType="h" refFor="ch" refForName="picture_1" fact="0.647"/>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22"/>
                <dgm:constr type="h" for="ch" forName="picture_5" refType="h" refFor="ch" refForName="picture_1" fact="0.22"/>
                <dgm:constr type="r" for="ch" forName="picture_5" refType="w"/>
                <dgm:constr type="rOff" for="ch" forName="picture_5" refType="w" refFor="ch" refForName="picture_1" fact="-1.375"/>
                <dgm:constr type="ctrY" for="ch" forName="picture_5" refType="h" refFor="ch" refForName="picture_1" fact="0.8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Lst>
            </dgm:else>
          </dgm:choose>
        </dgm:if>
        <dgm:if name="Name20" axis="ch" ptType="node" func="cnt" op="lte" val="6">
          <dgm:choose name="Name21">
            <dgm:if name="Name22"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l" for="ch" forName="picture_2" refType="w" refFor="ch" refForName="picture_1" fact="1.4238"/>
                <dgm:constr type="ctrY" for="ch" forName="picture_2" refType="h" refFor="ch" refForName="picture_1" fact="0.09"/>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l" for="ch" forName="picture_3" refType="w" refFor="ch" refForName="picture_1" fact="1.2667"/>
                <dgm:constr type="ctrY" for="ch" forName="picture_3" refType="h" refFor="ch" refForName="picture_1" fact="0.261"/>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l" for="ch" forName="picture_4" refType="w" refFor="ch" refForName="picture_1" fact="1.21"/>
                <dgm:constr type="ctrY" for="ch" forName="picture_4" refType="h" refFor="ch" refForName="picture_1" fact="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l" for="ch" forName="picture_5" refType="w" refFor="ch" refForName="picture_1" fact="1.2667"/>
                <dgm:constr type="ctrY" for="ch" forName="picture_5" refType="h" refFor="ch" refForName="picture_1" fact="0.739"/>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l" for="ch" forName="picture_6" refType="w" refFor="ch" refForName="picture_1" fact="1.4238"/>
                <dgm:constr type="ctrY" for="ch" forName="picture_6" refType="h" refFor="ch" refForName="picture_1" fact="0.91"/>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Lst>
            </dgm:if>
            <dgm:else name="Name23">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8"/>
                <dgm:constr type="h" for="ch" forName="picture_2" refType="h" refFor="ch" refForName="picture_1" fact="0.18"/>
                <dgm:constr type="r" for="ch" forName="picture_2" refType="w"/>
                <dgm:constr type="rOff" for="ch" forName="picture_2" refType="w" refFor="ch" refForName="picture_1" fact="-1.4238"/>
                <dgm:constr type="ctrY" for="ch" forName="picture_2" refType="h" refFor="ch" refForName="picture_1" fact="0.09"/>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8"/>
                <dgm:constr type="h" for="ch" forName="picture_3" refType="h" refFor="ch" refForName="picture_1" fact="0.18"/>
                <dgm:constr type="r" for="ch" forName="picture_3" refType="w"/>
                <dgm:constr type="rOff" for="ch" forName="picture_3" refType="w" refFor="ch" refForName="picture_1" fact="-1.2667"/>
                <dgm:constr type="ctrY" for="ch" forName="picture_3" refType="h" refFor="ch" refForName="picture_1" fact="0.261"/>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8"/>
                <dgm:constr type="h" for="ch" forName="picture_4" refType="h" refFor="ch" refForName="picture_1" fact="0.18"/>
                <dgm:constr type="r" for="ch" forName="picture_4" refType="w"/>
                <dgm:constr type="rOff" for="ch" forName="picture_4" refType="w" refFor="ch" refForName="picture_1" fact="-1.21"/>
                <dgm:constr type="ctrY" for="ch" forName="picture_4" refType="h" refFor="ch" refForName="picture_1" fact="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8"/>
                <dgm:constr type="h" for="ch" forName="picture_5" refType="h" refFor="ch" refForName="picture_1" fact="0.18"/>
                <dgm:constr type="r" for="ch" forName="picture_5" refType="w"/>
                <dgm:constr type="rOff" for="ch" forName="picture_5" refType="w" refFor="ch" refForName="picture_1" fact="-1.2667"/>
                <dgm:constr type="ctrY" for="ch" forName="picture_5" refType="h" refFor="ch" refForName="picture_1" fact="0.739"/>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8"/>
                <dgm:constr type="h" for="ch" forName="picture_6" refType="h" refFor="ch" refForName="picture_1" fact="0.18"/>
                <dgm:constr type="r" for="ch" forName="picture_6" refType="w"/>
                <dgm:constr type="rOff" for="ch" forName="picture_6" refType="w" refFor="ch" refForName="picture_1" fact="-1.4238"/>
                <dgm:constr type="ctrY" for="ch" forName="picture_6" refType="h" refFor="ch" refForName="picture_1" fact="0.91"/>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Lst>
            </dgm:else>
          </dgm:choose>
        </dgm:if>
        <dgm:else name="Name24">
          <dgm:choose name="Name25">
            <dgm:if name="Name26" func="var" arg="dir" op="equ" val="norm">
              <dgm:constrLst>
                <dgm:constr type="h" for="ch" forName="picture_1" refType="h"/>
                <dgm:constr type="w" for="ch" forName="picture_1" refType="h" refFor="ch" refForName="picture_1" op="equ"/>
                <dgm:constr type="l" for="ch" forName="picture_1"/>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l" for="ch" forName="picture_2" refType="w" refFor="ch" refForName="picture_1" fact="1.4363"/>
                <dgm:constr type="ctrY" for="ch" forName="picture_2" refType="h" refFor="ch" refForName="picture_1" fact="0.075"/>
                <dgm:constr type="l" for="ch" forName="line_2" refType="ctrX" refFor="ch" refForName="picture_1"/>
                <dgm:constr type="h" for="ch" forName="line_2"/>
                <dgm:constr type="r" for="ch" forName="line_2" refType="ctrX" refFor="ch" refForName="picture_2"/>
                <dgm:constr type="ctrY" for="ch" forName="line_2" refType="ctrY" refFor="ch" refForName="picture_2"/>
                <dgm:constr type="r" for="ch" forName="textparent_2" refType="w"/>
                <dgm:constr type="h" for="ch" forName="textparent_2" refType="h" refFor="ch" refForName="picture_2"/>
                <dgm:constr type="l" for="ch" forName="textparent_2" refType="r"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l" for="ch" forName="picture_3" refType="w" refFor="ch" refForName="picture_1" fact="1.2898"/>
                <dgm:constr type="ctrY" for="ch" forName="picture_3" refType="h" refFor="ch" refForName="picture_1" fact="0.227"/>
                <dgm:constr type="l" for="ch" forName="line_3" refType="ctrX" refFor="ch" refForName="picture_1"/>
                <dgm:constr type="h" for="ch" forName="line_3"/>
                <dgm:constr type="r" for="ch" forName="line_3" refType="ctrX" refFor="ch" refForName="picture_3"/>
                <dgm:constr type="ctrY" for="ch" forName="line_3" refType="ctrY" refFor="ch" refForName="picture_3"/>
                <dgm:constr type="r" for="ch" forName="textparent_3" refType="w"/>
                <dgm:constr type="h" for="ch" forName="textparent_3" refType="h" refFor="ch" refForName="picture_3"/>
                <dgm:constr type="l" for="ch" forName="textparent_3" refType="r"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l" for="ch" forName="picture_4" refType="w" refFor="ch" refForName="picture_1" fact="1.21"/>
                <dgm:constr type="ctrY" for="ch" forName="picture_4" refType="h" refFor="ch" refForName="picture_1" fact="0.405"/>
                <dgm:constr type="l" for="ch" forName="line_4" refType="ctrX" refFor="ch" refForName="picture_1"/>
                <dgm:constr type="h" for="ch" forName="line_4"/>
                <dgm:constr type="r" for="ch" forName="line_4" refType="ctrX" refFor="ch" refForName="picture_4"/>
                <dgm:constr type="ctrY" for="ch" forName="line_4" refType="ctrY" refFor="ch" refForName="picture_4"/>
                <dgm:constr type="r" for="ch" forName="textparent_4" refType="w"/>
                <dgm:constr type="h" for="ch" forName="textparent_4" refType="h" refFor="ch" refForName="picture_4"/>
                <dgm:constr type="l" for="ch" forName="textparent_4" refType="r"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l" for="ch" forName="picture_5" refType="w" refFor="ch" refForName="picture_1" fact="1.21"/>
                <dgm:constr type="ctrY" for="ch" forName="picture_5" refType="h" refFor="ch" refForName="picture_1" fact="0.595"/>
                <dgm:constr type="l" for="ch" forName="line_5" refType="ctrX" refFor="ch" refForName="picture_1"/>
                <dgm:constr type="h" for="ch" forName="line_5"/>
                <dgm:constr type="r" for="ch" forName="line_5" refType="ctrX" refFor="ch" refForName="picture_5"/>
                <dgm:constr type="ctrY" for="ch" forName="line_5" refType="ctrY" refFor="ch" refForName="picture_5"/>
                <dgm:constr type="r" for="ch" forName="textparent_5" refType="w"/>
                <dgm:constr type="h" for="ch" forName="textparent_5" refType="h" refFor="ch" refForName="picture_5"/>
                <dgm:constr type="l" for="ch" forName="textparent_5" refType="r"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l" for="ch" forName="picture_6" refType="w" refFor="ch" refForName="picture_1" fact="1.2898"/>
                <dgm:constr type="ctrY" for="ch" forName="picture_6" refType="h" refFor="ch" refForName="picture_1" fact="0.773"/>
                <dgm:constr type="l" for="ch" forName="line_6" refType="ctrX" refFor="ch" refForName="picture_1"/>
                <dgm:constr type="h" for="ch" forName="line_6"/>
                <dgm:constr type="r" for="ch" forName="line_6" refType="ctrX" refFor="ch" refForName="picture_6"/>
                <dgm:constr type="ctrY" for="ch" forName="line_6" refType="ctrY" refFor="ch" refForName="picture_6"/>
                <dgm:constr type="r" for="ch" forName="textparent_6" refType="w"/>
                <dgm:constr type="h" for="ch" forName="textparent_6" refType="h" refFor="ch" refForName="picture_6"/>
                <dgm:constr type="l" for="ch" forName="textparent_6" refType="r"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l" for="ch" forName="picture_7" refType="w" refFor="ch" refForName="picture_1" fact="1.4363"/>
                <dgm:constr type="ctrY" for="ch" forName="picture_7" refType="h" refFor="ch" refForName="picture_1" fact="0.925"/>
                <dgm:constr type="l" for="ch" forName="line_7" refType="ctrX" refFor="ch" refForName="picture_1"/>
                <dgm:constr type="h" for="ch" forName="line_7"/>
                <dgm:constr type="r" for="ch" forName="line_7" refType="ctrX" refFor="ch" refForName="picture_7"/>
                <dgm:constr type="ctrY" for="ch" forName="line_7" refType="ctrY" refFor="ch" refForName="picture_7"/>
                <dgm:constr type="r" for="ch" forName="textparent_7" refType="w"/>
                <dgm:constr type="h" for="ch" forName="textparent_7" refType="h" refFor="ch" refForName="picture_7"/>
                <dgm:constr type="l" for="ch" forName="textparent_7" refType="r" refFor="ch" refForName="picture_7"/>
                <dgm:constr type="ctrY" for="ch" forName="textparent_7" refType="ctrY" refFor="ch" refForName="picture_7"/>
                <dgm:constr type="primFontSz" for="des" forName="text_7" refType="primFontSz" refFor="des" refForName="text_2" op="equ"/>
              </dgm:constrLst>
            </dgm:if>
            <dgm:else name="Name27">
              <dgm:constrLst>
                <dgm:constr type="h" for="ch" forName="picture_1" refType="h"/>
                <dgm:constr type="w" for="ch" forName="picture_1" refType="h" refFor="ch" refForName="picture_1" op="equ"/>
                <dgm:constr type="r" for="ch" forName="picture_1" refType="w"/>
                <dgm:constr type="t" for="ch" forName="picture_1"/>
                <dgm:constr type="w" for="ch" forName="text_1" refType="w" refFor="ch" refForName="picture_1" fact="0.64"/>
                <dgm:constr type="h" for="ch" forName="text_1" refType="h" refFor="ch" refForName="picture_1" fact="0.33"/>
                <dgm:constr type="l" for="ch" forName="text_1" refType="l" refFor="ch" refForName="picture_1"/>
                <dgm:constr type="lOff" for="ch" forName="text_1" refType="w" refFor="ch" refForName="picture_1" fact="0.18"/>
                <dgm:constr type="t" for="ch" forName="text_1" refType="h" refFor="ch" refForName="picture_1" fact="0.531"/>
                <dgm:constr type="w" for="ch" forName="picture_2" refType="w" refFor="ch" refForName="picture_1" fact="0.15"/>
                <dgm:constr type="h" for="ch" forName="picture_2" refType="h" refFor="ch" refForName="picture_1" fact="0.15"/>
                <dgm:constr type="r" for="ch" forName="picture_2" refType="w"/>
                <dgm:constr type="rOff" for="ch" forName="picture_2" refType="w" refFor="ch" refForName="picture_1" fact="-1.4363"/>
                <dgm:constr type="ctrY" for="ch" forName="picture_2" refType="h" refFor="ch" refForName="picture_1" fact="0.075"/>
                <dgm:constr type="r" for="ch" forName="line_2" refType="ctrX" refFor="ch" refForName="picture_1"/>
                <dgm:constr type="h" for="ch" forName="line_2"/>
                <dgm:constr type="l" for="ch" forName="line_2" refType="ctrX" refFor="ch" refForName="picture_2"/>
                <dgm:constr type="ctrY" for="ch" forName="line_2" refType="ctrY" refFor="ch" refForName="picture_2"/>
                <dgm:constr type="l" for="ch" forName="textparent_2"/>
                <dgm:constr type="h" for="ch" forName="textparent_2" refType="h" refFor="ch" refForName="picture_2"/>
                <dgm:constr type="r" for="ch" forName="textparent_2" refType="l" refFor="ch" refForName="picture_2"/>
                <dgm:constr type="ctrY" for="ch" forName="textparent_2" refType="ctrY" refFor="ch" refForName="picture_2"/>
                <dgm:constr type="primFontSz" for="des" forName="text_2" val="65"/>
                <dgm:constr type="w" for="ch" forName="picture_3" refType="w" refFor="ch" refForName="picture_1" fact="0.15"/>
                <dgm:constr type="h" for="ch" forName="picture_3" refType="h" refFor="ch" refForName="picture_1" fact="0.15"/>
                <dgm:constr type="r" for="ch" forName="picture_3" refType="w"/>
                <dgm:constr type="rOff" for="ch" forName="picture_3" refType="w" refFor="ch" refForName="picture_1" fact="-1.2898"/>
                <dgm:constr type="ctrY" for="ch" forName="picture_3" refType="h" refFor="ch" refForName="picture_1" fact="0.227"/>
                <dgm:constr type="r" for="ch" forName="line_3" refType="ctrX" refFor="ch" refForName="picture_1"/>
                <dgm:constr type="h" for="ch" forName="line_3"/>
                <dgm:constr type="l" for="ch" forName="line_3" refType="ctrX" refFor="ch" refForName="picture_3"/>
                <dgm:constr type="ctrY" for="ch" forName="line_3" refType="ctrY" refFor="ch" refForName="picture_3"/>
                <dgm:constr type="l" for="ch" forName="textparent_3"/>
                <dgm:constr type="h" for="ch" forName="textparent_3" refType="h" refFor="ch" refForName="picture_3"/>
                <dgm:constr type="r" for="ch" forName="textparent_3" refType="l" refFor="ch" refForName="picture_3"/>
                <dgm:constr type="ctrY" for="ch" forName="textparent_3" refType="ctrY" refFor="ch" refForName="picture_3"/>
                <dgm:constr type="primFontSz" for="des" forName="text_3" refType="primFontSz" refFor="des" refForName="text_2" op="equ"/>
                <dgm:constr type="w" for="ch" forName="picture_4" refType="w" refFor="ch" refForName="picture_1" fact="0.15"/>
                <dgm:constr type="h" for="ch" forName="picture_4" refType="h" refFor="ch" refForName="picture_1" fact="0.15"/>
                <dgm:constr type="r" for="ch" forName="picture_4" refType="w"/>
                <dgm:constr type="rOff" for="ch" forName="picture_4" refType="w" refFor="ch" refForName="picture_1" fact="-1.21"/>
                <dgm:constr type="ctrY" for="ch" forName="picture_4" refType="h" refFor="ch" refForName="picture_1" fact="0.405"/>
                <dgm:constr type="r" for="ch" forName="line_4" refType="ctrX" refFor="ch" refForName="picture_1"/>
                <dgm:constr type="h" for="ch" forName="line_4"/>
                <dgm:constr type="l" for="ch" forName="line_4" refType="ctrX" refFor="ch" refForName="picture_4"/>
                <dgm:constr type="ctrY" for="ch" forName="line_4" refType="ctrY" refFor="ch" refForName="picture_4"/>
                <dgm:constr type="l" for="ch" forName="textparent_4"/>
                <dgm:constr type="h" for="ch" forName="textparent_4" refType="h" refFor="ch" refForName="picture_4"/>
                <dgm:constr type="r" for="ch" forName="textparent_4" refType="l" refFor="ch" refForName="picture_4"/>
                <dgm:constr type="ctrY" for="ch" forName="textparent_4" refType="ctrY" refFor="ch" refForName="picture_4"/>
                <dgm:constr type="primFontSz" for="des" forName="text_4" refType="primFontSz" refFor="des" refForName="text_2" op="equ"/>
                <dgm:constr type="w" for="ch" forName="picture_5" refType="w" refFor="ch" refForName="picture_1" fact="0.15"/>
                <dgm:constr type="h" for="ch" forName="picture_5" refType="h" refFor="ch" refForName="picture_1" fact="0.15"/>
                <dgm:constr type="r" for="ch" forName="picture_5" refType="w"/>
                <dgm:constr type="rOff" for="ch" forName="picture_5" refType="w" refFor="ch" refForName="picture_1" fact="-1.21"/>
                <dgm:constr type="ctrY" for="ch" forName="picture_5" refType="h" refFor="ch" refForName="picture_1" fact="0.595"/>
                <dgm:constr type="r" for="ch" forName="line_5" refType="ctrX" refFor="ch" refForName="picture_1"/>
                <dgm:constr type="h" for="ch" forName="line_5"/>
                <dgm:constr type="l" for="ch" forName="line_5" refType="ctrX" refFor="ch" refForName="picture_5"/>
                <dgm:constr type="ctrY" for="ch" forName="line_5" refType="ctrY" refFor="ch" refForName="picture_5"/>
                <dgm:constr type="l" for="ch" forName="textparent_5"/>
                <dgm:constr type="h" for="ch" forName="textparent_5" refType="h" refFor="ch" refForName="picture_5"/>
                <dgm:constr type="r" for="ch" forName="textparent_5" refType="l" refFor="ch" refForName="picture_5"/>
                <dgm:constr type="ctrY" for="ch" forName="textparent_5" refType="ctrY" refFor="ch" refForName="picture_5"/>
                <dgm:constr type="primFontSz" for="des" forName="text_5" refType="primFontSz" refFor="des" refForName="text_2" op="equ"/>
                <dgm:constr type="w" for="ch" forName="picture_6" refType="w" refFor="ch" refForName="picture_1" fact="0.15"/>
                <dgm:constr type="h" for="ch" forName="picture_6" refType="h" refFor="ch" refForName="picture_1" fact="0.15"/>
                <dgm:constr type="r" for="ch" forName="picture_6" refType="w"/>
                <dgm:constr type="rOff" for="ch" forName="picture_6" refType="w" refFor="ch" refForName="picture_1" fact="-1.2898"/>
                <dgm:constr type="ctrY" for="ch" forName="picture_6" refType="h" refFor="ch" refForName="picture_1" fact="0.773"/>
                <dgm:constr type="r" for="ch" forName="line_6" refType="ctrX" refFor="ch" refForName="picture_1"/>
                <dgm:constr type="h" for="ch" forName="line_6"/>
                <dgm:constr type="l" for="ch" forName="line_6" refType="ctrX" refFor="ch" refForName="picture_6"/>
                <dgm:constr type="ctrY" for="ch" forName="line_6" refType="ctrY" refFor="ch" refForName="picture_6"/>
                <dgm:constr type="l" for="ch" forName="textparent_6"/>
                <dgm:constr type="h" for="ch" forName="textparent_6" refType="h" refFor="ch" refForName="picture_6"/>
                <dgm:constr type="r" for="ch" forName="textparent_6" refType="l" refFor="ch" refForName="picture_6"/>
                <dgm:constr type="ctrY" for="ch" forName="textparent_6" refType="ctrY" refFor="ch" refForName="picture_6"/>
                <dgm:constr type="primFontSz" for="des" forName="text_6" refType="primFontSz" refFor="des" refForName="text_2" op="equ"/>
                <dgm:constr type="w" for="ch" forName="picture_7" refType="w" refFor="ch" refForName="picture_1" fact="0.15"/>
                <dgm:constr type="h" for="ch" forName="picture_7" refType="h" refFor="ch" refForName="picture_1" fact="0.15"/>
                <dgm:constr type="r" for="ch" forName="picture_7" refType="w"/>
                <dgm:constr type="rOff" for="ch" forName="picture_7" refType="w" refFor="ch" refForName="picture_1" fact="-1.4363"/>
                <dgm:constr type="ctrY" for="ch" forName="picture_7" refType="h" refFor="ch" refForName="picture_1" fact="0.925"/>
                <dgm:constr type="r" for="ch" forName="line_7" refType="ctrX" refFor="ch" refForName="picture_1"/>
                <dgm:constr type="h" for="ch" forName="line_7"/>
                <dgm:constr type="l" for="ch" forName="line_7" refType="ctrX" refFor="ch" refForName="picture_7"/>
                <dgm:constr type="ctrY" for="ch" forName="line_7" refType="ctrY" refFor="ch" refForName="picture_7"/>
                <dgm:constr type="l" for="ch" forName="textparent_7"/>
                <dgm:constr type="h" for="ch" forName="textparent_7" refType="h" refFor="ch" refForName="picture_7"/>
                <dgm:constr type="r" for="ch" forName="textparent_7" refType="l" refFor="ch" refForName="picture_7"/>
                <dgm:constr type="ctrY" for="ch" forName="textparent_7" refType="ctrY" refFor="ch" refForName="picture_7"/>
                <dgm:constr type="primFontSz" for="des" forName="text_7" refType="primFontSz" refFor="des" refForName="text_2" op="equ"/>
              </dgm:constrLst>
            </dgm:else>
          </dgm:choose>
        </dgm:else>
      </dgm:choose>
      <dgm:forEach name="wrapper" axis="self" ptType="parTrans">
        <dgm:forEach name="wrapper2" axis="self" ptType="sibTrans" st="2">
          <dgm:forEach name="pictureRepeat" axis="self">
            <dgm:layoutNode name="pictureRepeatNode" styleLbl="alignImgPlace1">
              <dgm:alg type="sp"/>
              <dgm:shape xmlns:r="http://schemas.openxmlformats.org/officeDocument/2006/relationships" type="ellipse" r:blip="" blipPhldr="1">
                <dgm:adjLst/>
              </dgm:shape>
              <dgm:presOf axis="self"/>
            </dgm:layoutNode>
          </dgm:forEach>
        </dgm:forEach>
      </dgm:forEach>
      <dgm:forEach name="Name28" axis="ch" ptType="sibTrans" hideLastTrans="0" cnt="1">
        <dgm:layoutNode name="picture_1">
          <dgm:alg type="sp"/>
          <dgm:shape xmlns:r="http://schemas.openxmlformats.org/officeDocument/2006/relationships" r:blip="">
            <dgm:adjLst/>
          </dgm:shape>
          <dgm:presOf/>
          <dgm:constrLst/>
          <dgm:forEach name="Name29" ref="pictureRepeat"/>
        </dgm:layoutNode>
      </dgm:forEach>
      <dgm:forEach name="Name30" axis="ch" ptType="node" cnt="1">
        <dgm:layoutNode name="text_1" styleLbl="node1">
          <dgm:varLst>
            <dgm:bulletEnabled val="1"/>
          </dgm:varLst>
          <dgm:alg type="tx">
            <dgm:param type="txAnchorVert" val="b"/>
            <dgm:param type="txAnchorVertCh" val="b"/>
            <dgm:param type="parTxRTLAlign" val="r"/>
            <dgm:param type="shpTxRTLAlignCh" val="r"/>
          </dgm:alg>
          <dgm:shape xmlns:r="http://schemas.openxmlformats.org/officeDocument/2006/relationships" type="rect" r:blip="" hideGeom="1">
            <dgm:adjLst/>
          </dgm:shape>
          <dgm:presOf axis="desOrSelf" ptType="node"/>
          <dgm:constrLst>
            <dgm:constr type="primFontSz" val="65"/>
            <dgm:constr type="lMarg"/>
            <dgm:constr type="rMarg"/>
            <dgm:constr type="tMarg"/>
            <dgm:constr type="bMarg"/>
          </dgm:constrLst>
          <dgm:ruleLst>
            <dgm:rule type="primFontSz" val="5" fact="NaN" max="NaN"/>
          </dgm:ruleLst>
        </dgm:layoutNode>
      </dgm:forEach>
      <dgm:forEach name="Name31" axis="ch" ptType="sibTrans" hideLastTrans="0" st="2" cnt="1">
        <dgm:layoutNode name="picture_2">
          <dgm:alg type="sp"/>
          <dgm:shape xmlns:r="http://schemas.openxmlformats.org/officeDocument/2006/relationships" r:blip="">
            <dgm:adjLst/>
          </dgm:shape>
          <dgm:presOf/>
          <dgm:constrLst/>
          <dgm:forEach name="Name32" ref="pictureRepeat"/>
        </dgm:layoutNode>
      </dgm:forEach>
      <dgm:forEach name="Name33" axis="ch" ptType="node" st="2" cnt="1">
        <dgm:layoutNode name="line_2" styleLbl="parChTrans1D1">
          <dgm:alg type="sp"/>
          <dgm:shape xmlns:r="http://schemas.openxmlformats.org/officeDocument/2006/relationships" type="line" r:blip="" zOrderOff="-100">
            <dgm:adjLst/>
          </dgm:shape>
          <dgm:presOf/>
        </dgm:layoutNode>
        <dgm:layoutNode name="textparent_2">
          <dgm:choose name="Name34">
            <dgm:if name="Name35" func="var" arg="dir" op="equ" val="norm">
              <dgm:alg type="lin">
                <dgm:param type="horzAlign" val="l"/>
              </dgm:alg>
            </dgm:if>
            <dgm:else name="Name36">
              <dgm:alg type="lin">
                <dgm:param type="horzAlign" val="r"/>
              </dgm:alg>
            </dgm:else>
          </dgm:choose>
          <dgm:shape xmlns:r="http://schemas.openxmlformats.org/officeDocument/2006/relationships" type="rect" r:blip="" hideGeom="1">
            <dgm:adjLst/>
          </dgm:shape>
          <dgm:constrLst>
            <dgm:constr type="userW" for="ch" forName="text_2" refType="w"/>
            <dgm:constr type="h" for="ch" forName="text_2" refType="h"/>
          </dgm:constrLst>
          <dgm:presOf/>
          <dgm:layoutNode name="text_2" styleLbl="revTx">
            <dgm:varLst>
              <dgm:bulletEnabled val="1"/>
            </dgm:varLst>
            <dgm:choose name="Name37">
              <dgm:if name="Name38" func="var" arg="dir" op="equ" val="norm">
                <dgm:alg type="tx">
                  <dgm:param type="parTxLTRAlign" val="l"/>
                  <dgm:param type="shpTxLTRAlignCh" val="l"/>
                  <dgm:param type="parTxRTLAlign" val="r"/>
                  <dgm:param type="shpTxRTLAlignCh" val="r"/>
                </dgm:alg>
              </dgm:if>
              <dgm:else name="Name39">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0" axis="ch" ptType="sibTrans" hideLastTrans="0" st="3" cnt="1">
        <dgm:layoutNode name="picture_3">
          <dgm:alg type="sp"/>
          <dgm:shape xmlns:r="http://schemas.openxmlformats.org/officeDocument/2006/relationships" r:blip="">
            <dgm:adjLst/>
          </dgm:shape>
          <dgm:presOf/>
          <dgm:constrLst/>
          <dgm:forEach name="Name41" ref="pictureRepeat"/>
        </dgm:layoutNode>
      </dgm:forEach>
      <dgm:forEach name="Name42" axis="ch" ptType="node" st="3" cnt="1">
        <dgm:layoutNode name="line_3" styleLbl="parChTrans1D1">
          <dgm:alg type="sp"/>
          <dgm:shape xmlns:r="http://schemas.openxmlformats.org/officeDocument/2006/relationships" type="line" r:blip="" zOrderOff="-100">
            <dgm:adjLst/>
          </dgm:shape>
          <dgm:presOf/>
        </dgm:layoutNode>
        <dgm:layoutNode name="textparent_3">
          <dgm:choose name="Name43">
            <dgm:if name="Name44" func="var" arg="dir" op="equ" val="norm">
              <dgm:alg type="lin">
                <dgm:param type="horzAlign" val="l"/>
              </dgm:alg>
            </dgm:if>
            <dgm:else name="Name45">
              <dgm:alg type="lin">
                <dgm:param type="horzAlign" val="r"/>
              </dgm:alg>
            </dgm:else>
          </dgm:choose>
          <dgm:shape xmlns:r="http://schemas.openxmlformats.org/officeDocument/2006/relationships" type="rect" r:blip="" hideGeom="1">
            <dgm:adjLst/>
          </dgm:shape>
          <dgm:constrLst>
            <dgm:constr type="userW" for="ch" forName="text_3" refType="w"/>
            <dgm:constr type="h" for="ch" forName="text_3" refType="h"/>
          </dgm:constrLst>
          <dgm:presOf/>
          <dgm:layoutNode name="text_3" styleLbl="revTx">
            <dgm:varLst>
              <dgm:bulletEnabled val="1"/>
            </dgm:varLst>
            <dgm:choose name="Name46">
              <dgm:if name="Name47" func="var" arg="dir" op="equ" val="norm">
                <dgm:alg type="tx">
                  <dgm:param type="parTxLTRAlign" val="l"/>
                  <dgm:param type="shpTxLTRAlignCh" val="l"/>
                  <dgm:param type="parTxRTLAlign" val="r"/>
                  <dgm:param type="shpTxRTLAlignCh" val="r"/>
                </dgm:alg>
              </dgm:if>
              <dgm:else name="Name48">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49" axis="ch" ptType="sibTrans" hideLastTrans="0" st="4" cnt="1">
        <dgm:layoutNode name="picture_4">
          <dgm:alg type="sp"/>
          <dgm:shape xmlns:r="http://schemas.openxmlformats.org/officeDocument/2006/relationships" r:blip="">
            <dgm:adjLst/>
          </dgm:shape>
          <dgm:presOf/>
          <dgm:constrLst/>
          <dgm:forEach name="Name50" ref="pictureRepeat"/>
        </dgm:layoutNode>
      </dgm:forEach>
      <dgm:forEach name="Name51" axis="ch" ptType="node" st="4" cnt="1">
        <dgm:layoutNode name="line_4" styleLbl="parChTrans1D1">
          <dgm:alg type="sp"/>
          <dgm:shape xmlns:r="http://schemas.openxmlformats.org/officeDocument/2006/relationships" type="line" r:blip="" zOrderOff="-100">
            <dgm:adjLst/>
          </dgm:shape>
          <dgm:presOf/>
        </dgm:layoutNode>
        <dgm:layoutNode name="textparent_4">
          <dgm:choose name="Name52">
            <dgm:if name="Name53" func="var" arg="dir" op="equ" val="norm">
              <dgm:alg type="lin">
                <dgm:param type="horzAlign" val="l"/>
              </dgm:alg>
            </dgm:if>
            <dgm:else name="Name54">
              <dgm:alg type="lin">
                <dgm:param type="horzAlign" val="r"/>
              </dgm:alg>
            </dgm:else>
          </dgm:choose>
          <dgm:shape xmlns:r="http://schemas.openxmlformats.org/officeDocument/2006/relationships" type="rect" r:blip="" hideGeom="1">
            <dgm:adjLst/>
          </dgm:shape>
          <dgm:constrLst>
            <dgm:constr type="userW" for="ch" forName="text_4" refType="w"/>
            <dgm:constr type="h" for="ch" forName="text_4" refType="h"/>
          </dgm:constrLst>
          <dgm:presOf/>
          <dgm:layoutNode name="text_4" styleLbl="revTx">
            <dgm:varLst>
              <dgm:bulletEnabled val="1"/>
            </dgm:varLst>
            <dgm:choose name="Name55">
              <dgm:if name="Name56" func="var" arg="dir" op="equ" val="norm">
                <dgm:alg type="tx">
                  <dgm:param type="parTxLTRAlign" val="l"/>
                  <dgm:param type="shpTxLTRAlignCh" val="l"/>
                  <dgm:param type="parTxRTLAlign" val="r"/>
                  <dgm:param type="shpTxRTLAlignCh" val="r"/>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58" axis="ch" ptType="sibTrans" hideLastTrans="0" st="5" cnt="1">
        <dgm:layoutNode name="picture_5">
          <dgm:alg type="sp"/>
          <dgm:shape xmlns:r="http://schemas.openxmlformats.org/officeDocument/2006/relationships" r:blip="">
            <dgm:adjLst/>
          </dgm:shape>
          <dgm:presOf/>
          <dgm:constrLst/>
          <dgm:forEach name="Name59" ref="pictureRepeat"/>
        </dgm:layoutNode>
      </dgm:forEach>
      <dgm:forEach name="Name60" axis="ch" ptType="node" st="5" cnt="1">
        <dgm:layoutNode name="line_5" styleLbl="parChTrans1D1">
          <dgm:alg type="sp"/>
          <dgm:shape xmlns:r="http://schemas.openxmlformats.org/officeDocument/2006/relationships" type="line" r:blip="" zOrderOff="-100">
            <dgm:adjLst/>
          </dgm:shape>
          <dgm:presOf/>
        </dgm:layoutNode>
        <dgm:layoutNode name="textparent_5">
          <dgm:choose name="Name61">
            <dgm:if name="Name62" func="var" arg="dir" op="equ" val="norm">
              <dgm:alg type="lin">
                <dgm:param type="horzAlign" val="l"/>
              </dgm:alg>
            </dgm:if>
            <dgm:else name="Name63">
              <dgm:alg type="lin">
                <dgm:param type="horzAlign" val="r"/>
              </dgm:alg>
            </dgm:else>
          </dgm:choose>
          <dgm:shape xmlns:r="http://schemas.openxmlformats.org/officeDocument/2006/relationships" type="rect" r:blip="" hideGeom="1">
            <dgm:adjLst/>
          </dgm:shape>
          <dgm:constrLst>
            <dgm:constr type="userW" for="ch" forName="text_5" refType="w"/>
            <dgm:constr type="h" for="ch" forName="text_5" refType="h"/>
          </dgm:constrLst>
          <dgm:presOf/>
          <dgm:layoutNode name="text_5" styleLbl="revTx">
            <dgm:varLst>
              <dgm:bulletEnabled val="1"/>
            </dgm:varLst>
            <dgm:choose name="Name64">
              <dgm:if name="Name65" func="var" arg="dir" op="equ" val="norm">
                <dgm:alg type="tx">
                  <dgm:param type="parTxLTRAlign" val="l"/>
                  <dgm:param type="shpTxLTRAlignCh" val="l"/>
                  <dgm:param type="parTxRTLAlign" val="r"/>
                  <dgm:param type="shpTxRTLAlignCh" val="r"/>
                </dgm:alg>
              </dgm:if>
              <dgm:else name="Name66">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67" axis="ch" ptType="sibTrans" hideLastTrans="0" st="6" cnt="1">
        <dgm:layoutNode name="picture_6">
          <dgm:alg type="sp"/>
          <dgm:shape xmlns:r="http://schemas.openxmlformats.org/officeDocument/2006/relationships" r:blip="">
            <dgm:adjLst/>
          </dgm:shape>
          <dgm:presOf/>
          <dgm:constrLst/>
          <dgm:forEach name="Name68" ref="pictureRepeat"/>
        </dgm:layoutNode>
      </dgm:forEach>
      <dgm:forEach name="Name69" axis="ch" ptType="node" st="6" cnt="1">
        <dgm:layoutNode name="line_6" styleLbl="parChTrans1D1">
          <dgm:alg type="sp"/>
          <dgm:shape xmlns:r="http://schemas.openxmlformats.org/officeDocument/2006/relationships" type="line" r:blip="" zOrderOff="-100">
            <dgm:adjLst/>
          </dgm:shape>
          <dgm:presOf/>
        </dgm:layoutNode>
        <dgm:layoutNode name="textparent_6">
          <dgm:choose name="Name70">
            <dgm:if name="Name71" func="var" arg="dir" op="equ" val="norm">
              <dgm:alg type="lin">
                <dgm:param type="horzAlign" val="l"/>
              </dgm:alg>
            </dgm:if>
            <dgm:else name="Name72">
              <dgm:alg type="lin">
                <dgm:param type="horzAlign" val="r"/>
              </dgm:alg>
            </dgm:else>
          </dgm:choose>
          <dgm:shape xmlns:r="http://schemas.openxmlformats.org/officeDocument/2006/relationships" type="rect" r:blip="" hideGeom="1">
            <dgm:adjLst/>
          </dgm:shape>
          <dgm:constrLst>
            <dgm:constr type="userW" for="ch" forName="text_6" refType="w"/>
            <dgm:constr type="h" for="ch" forName="text_6" refType="h"/>
          </dgm:constrLst>
          <dgm:presOf/>
          <dgm:layoutNode name="text_6" styleLbl="revTx">
            <dgm:varLst>
              <dgm:bulletEnabled val="1"/>
            </dgm:varLst>
            <dgm:choose name="Name73">
              <dgm:if name="Name74" func="var" arg="dir" op="equ" val="norm">
                <dgm:alg type="tx">
                  <dgm:param type="parTxLTRAlign" val="l"/>
                  <dgm:param type="shpTxLTRAlignCh" val="l"/>
                  <dgm:param type="parTxRTLAlign" val="r"/>
                  <dgm:param type="shpTxRTLAlignCh" val="r"/>
                </dgm:alg>
              </dgm:if>
              <dgm:else name="Name75">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forEach name="Name76" axis="ch" ptType="sibTrans" hideLastTrans="0" st="7" cnt="1">
        <dgm:layoutNode name="picture_7">
          <dgm:alg type="sp"/>
          <dgm:shape xmlns:r="http://schemas.openxmlformats.org/officeDocument/2006/relationships" r:blip="">
            <dgm:adjLst/>
          </dgm:shape>
          <dgm:presOf/>
          <dgm:constrLst/>
          <dgm:forEach name="Name77" ref="pictureRepeat"/>
        </dgm:layoutNode>
      </dgm:forEach>
      <dgm:forEach name="Name78" axis="ch" ptType="node" st="7" cnt="1">
        <dgm:layoutNode name="line_7" styleLbl="parChTrans1D1">
          <dgm:alg type="sp"/>
          <dgm:shape xmlns:r="http://schemas.openxmlformats.org/officeDocument/2006/relationships" type="line" r:blip="" zOrderOff="-100">
            <dgm:adjLst/>
          </dgm:shape>
          <dgm:presOf/>
        </dgm:layoutNode>
        <dgm:layoutNode name="textparent_7">
          <dgm:choose name="Name79">
            <dgm:if name="Name80" func="var" arg="dir" op="equ" val="norm">
              <dgm:alg type="lin">
                <dgm:param type="horzAlign" val="l"/>
              </dgm:alg>
            </dgm:if>
            <dgm:else name="Name81">
              <dgm:alg type="lin">
                <dgm:param type="horzAlign" val="r"/>
              </dgm:alg>
            </dgm:else>
          </dgm:choose>
          <dgm:shape xmlns:r="http://schemas.openxmlformats.org/officeDocument/2006/relationships" type="rect" r:blip="" hideGeom="1">
            <dgm:adjLst/>
          </dgm:shape>
          <dgm:constrLst>
            <dgm:constr type="userW" for="ch" forName="text_7" refType="w"/>
            <dgm:constr type="h" for="ch" forName="text_7" refType="h"/>
          </dgm:constrLst>
          <dgm:presOf/>
          <dgm:layoutNode name="text_7" styleLbl="revTx">
            <dgm:varLst>
              <dgm:bulletEnabled val="1"/>
            </dgm:varLst>
            <dgm:choose name="Name82">
              <dgm:if name="Name83" func="var" arg="dir" op="equ" val="norm">
                <dgm:alg type="tx">
                  <dgm:param type="parTxLTRAlign" val="l"/>
                  <dgm:param type="shpTxLTRAlignCh" val="l"/>
                  <dgm:param type="parTxRTLAlign" val="r"/>
                  <dgm:param type="shpTxRTLAlignCh" val="r"/>
                </dgm:alg>
              </dgm:if>
              <dgm:else name="Name84">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3"/>
              <dgm:constr type="rMarg" refType="primFontSz" fact="0.3"/>
              <dgm:constr type="tMarg"/>
              <dgm:constr type="bMarg"/>
            </dgm:constrLst>
            <dgm:ruleLst>
              <dgm:rule type="w" val="NaN" fact="1" max="NaN"/>
              <dgm:rule type="primFontSz" val="5" fact="NaN" max="NaN"/>
            </dgm:ruleLst>
          </dgm:layoutNode>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0FE9452A-E744-4B97-AF2B-A6B16E43A9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6F94986-2184-4310-AFDE-7E243418EFA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200CAE-7CC5-4B48-9C4F-D16EDC5F2892}" type="datetimeFigureOut">
              <a:rPr lang="fr-FR" smtClean="0"/>
              <a:t>05/05/2021</a:t>
            </a:fld>
            <a:endParaRPr lang="fr-FR"/>
          </a:p>
        </p:txBody>
      </p:sp>
      <p:sp>
        <p:nvSpPr>
          <p:cNvPr id="4" name="Espace réservé du pied de page 3">
            <a:extLst>
              <a:ext uri="{FF2B5EF4-FFF2-40B4-BE49-F238E27FC236}">
                <a16:creationId xmlns:a16="http://schemas.microsoft.com/office/drawing/2014/main" id="{A28CF951-D472-47A3-80DE-06D13C376CF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BF073824-16B6-4D7E-8FC2-EC2B79B4010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456622-EB0F-4BF9-BB61-2E9795FE479C}" type="slidenum">
              <a:rPr lang="fr-FR" smtClean="0"/>
              <a:t>‹N°›</a:t>
            </a:fld>
            <a:endParaRPr lang="fr-FR"/>
          </a:p>
        </p:txBody>
      </p:sp>
    </p:spTree>
    <p:extLst>
      <p:ext uri="{BB962C8B-B14F-4D97-AF65-F5344CB8AC3E}">
        <p14:creationId xmlns:p14="http://schemas.microsoft.com/office/powerpoint/2010/main" val="21858299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A06F3A-0EA7-409B-B0DC-6A91677027C7}" type="datetimeFigureOut">
              <a:rPr lang="fr-FR" noProof="0" smtClean="0"/>
              <a:t>05/05/2021</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noProof="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rtl="0"/>
            <a:r>
              <a:rPr lang="fr-FR" sz="1200" b="0" i="0" u="none" strike="noStrike" kern="1200" baseline="0" dirty="0">
                <a:solidFill>
                  <a:srgbClr val="000000"/>
                </a:solidFill>
                <a:latin typeface="Calibri" panose="020F0502020204030204" pitchFamily="34" charset="0"/>
              </a:rPr>
              <a:t>Modifiez les styles du texte du masque</a:t>
            </a:r>
          </a:p>
          <a:p>
            <a:pPr lvl="1"/>
            <a:r>
              <a:rPr lang="fr-FR" noProof="0" dirty="0"/>
              <a:t>Deuxième niveau</a:t>
            </a:r>
          </a:p>
          <a:p>
            <a:pPr lvl="2"/>
            <a:r>
              <a:rPr lang="fr-FR" noProof="0" dirty="0"/>
              <a:t>Troisième niveau</a:t>
            </a:r>
          </a:p>
          <a:p>
            <a:pPr lvl="3"/>
            <a:r>
              <a:rPr lang="fr-FR" noProof="0" dirty="0"/>
              <a:t>Quatrième niveau</a:t>
            </a:r>
          </a:p>
          <a:p>
            <a:pPr lvl="4"/>
            <a:r>
              <a:rPr lang="fr-FR" noProof="0"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75D337-589F-421E-9A56-D6BBCACB5B07}" type="slidenum">
              <a:rPr lang="fr-FR" noProof="0" smtClean="0"/>
              <a:t>‹N°›</a:t>
            </a:fld>
            <a:endParaRPr lang="fr-FR" noProof="0"/>
          </a:p>
        </p:txBody>
      </p:sp>
    </p:spTree>
    <p:extLst>
      <p:ext uri="{BB962C8B-B14F-4D97-AF65-F5344CB8AC3E}">
        <p14:creationId xmlns:p14="http://schemas.microsoft.com/office/powerpoint/2010/main" val="221518725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fr-FR" sz="1200" b="0" i="0" u="none" strike="noStrike" kern="1200" baseline="0" smtClean="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875D337-589F-421E-9A56-D6BBCACB5B07}" type="slidenum">
              <a:rPr lang="fr-FR" noProof="0" smtClean="0"/>
              <a:t>1</a:t>
            </a:fld>
            <a:endParaRPr lang="fr-FR" noProof="0"/>
          </a:p>
        </p:txBody>
      </p:sp>
    </p:spTree>
    <p:extLst>
      <p:ext uri="{BB962C8B-B14F-4D97-AF65-F5344CB8AC3E}">
        <p14:creationId xmlns:p14="http://schemas.microsoft.com/office/powerpoint/2010/main" val="4652098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875D337-589F-421E-9A56-D6BBCACB5B07}" type="slidenum">
              <a:rPr lang="fr-FR" noProof="0" smtClean="0"/>
              <a:t>2</a:t>
            </a:fld>
            <a:endParaRPr lang="fr-FR" noProof="0"/>
          </a:p>
        </p:txBody>
      </p:sp>
    </p:spTree>
    <p:extLst>
      <p:ext uri="{BB962C8B-B14F-4D97-AF65-F5344CB8AC3E}">
        <p14:creationId xmlns:p14="http://schemas.microsoft.com/office/powerpoint/2010/main" val="28406877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Imag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ctrTitle"/>
          </p:nvPr>
        </p:nvSpPr>
        <p:spPr>
          <a:xfrm>
            <a:off x="3962399" y="1964267"/>
            <a:ext cx="7197726" cy="2421464"/>
          </a:xfrm>
        </p:spPr>
        <p:txBody>
          <a:bodyPr rtlCol="0" anchor="b">
            <a:normAutofit/>
          </a:bodyPr>
          <a:lstStyle>
            <a:lvl1pPr algn="r">
              <a:defRPr sz="4800">
                <a:effectLst/>
              </a:defRPr>
            </a:lvl1pPr>
          </a:lstStyle>
          <a:p>
            <a:pPr rtl="0"/>
            <a:r>
              <a:rPr lang="fr-FR" noProof="0"/>
              <a:t>Modifiez le style du titre</a:t>
            </a:r>
          </a:p>
        </p:txBody>
      </p:sp>
      <p:sp>
        <p:nvSpPr>
          <p:cNvPr id="3" name="Sous-titre 2"/>
          <p:cNvSpPr>
            <a:spLocks noGrp="1"/>
          </p:cNvSpPr>
          <p:nvPr>
            <p:ph type="subTitle" idx="1"/>
          </p:nvPr>
        </p:nvSpPr>
        <p:spPr>
          <a:xfrm>
            <a:off x="3962399" y="4385732"/>
            <a:ext cx="7197726" cy="1405467"/>
          </a:xfrm>
        </p:spPr>
        <p:txBody>
          <a:bodyPr rtlCol="0"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fr-FR" noProof="0"/>
              <a:t>Modifiez le style des sous-titres du masque</a:t>
            </a:r>
          </a:p>
        </p:txBody>
      </p:sp>
      <p:sp>
        <p:nvSpPr>
          <p:cNvPr id="4" name="Espace réservé de la date 3"/>
          <p:cNvSpPr>
            <a:spLocks noGrp="1"/>
          </p:cNvSpPr>
          <p:nvPr>
            <p:ph type="dt" sz="half" idx="10"/>
          </p:nvPr>
        </p:nvSpPr>
        <p:spPr>
          <a:xfrm>
            <a:off x="8932558" y="5870575"/>
            <a:ext cx="1600200" cy="377825"/>
          </a:xfrm>
        </p:spPr>
        <p:txBody>
          <a:bodyPr rtlCol="0"/>
          <a:lstStyle/>
          <a:p>
            <a:pPr rtl="0"/>
            <a:fld id="{A255107F-0A22-407D-9849-8869A6ACB4D3}" type="datetime1">
              <a:rPr lang="fr-FR" noProof="0" smtClean="0"/>
              <a:t>05/05/2021</a:t>
            </a:fld>
            <a:endParaRPr lang="fr-FR" noProof="0"/>
          </a:p>
        </p:txBody>
      </p:sp>
      <p:sp>
        <p:nvSpPr>
          <p:cNvPr id="5" name="Espace réservé du pied de page 4"/>
          <p:cNvSpPr>
            <a:spLocks noGrp="1"/>
          </p:cNvSpPr>
          <p:nvPr>
            <p:ph type="ftr" sz="quarter" idx="11"/>
          </p:nvPr>
        </p:nvSpPr>
        <p:spPr>
          <a:xfrm>
            <a:off x="3962399" y="5870575"/>
            <a:ext cx="4893958" cy="377825"/>
          </a:xfrm>
        </p:spPr>
        <p:txBody>
          <a:bodyPr rtlCol="0"/>
          <a:lstStyle/>
          <a:p>
            <a:pPr rtl="0"/>
            <a:endParaRPr lang="fr-FR" noProof="0"/>
          </a:p>
        </p:txBody>
      </p:sp>
      <p:sp>
        <p:nvSpPr>
          <p:cNvPr id="6" name="Espace réservé du numéro de diapositive 5"/>
          <p:cNvSpPr>
            <a:spLocks noGrp="1"/>
          </p:cNvSpPr>
          <p:nvPr>
            <p:ph type="sldNum" sz="quarter" idx="12"/>
          </p:nvPr>
        </p:nvSpPr>
        <p:spPr>
          <a:xfrm>
            <a:off x="10608958" y="5870575"/>
            <a:ext cx="551167" cy="377825"/>
          </a:xfrm>
        </p:spPr>
        <p:txBody>
          <a:bodyPr rtlCol="0"/>
          <a:lstStyle/>
          <a:p>
            <a:pPr rtl="0"/>
            <a:fld id="{69E57DC2-970A-4B3E-BB1C-7A09969E49DF}" type="slidenum">
              <a:rPr lang="fr-FR" noProof="0" smtClean="0"/>
              <a:pPr rtl="0"/>
              <a:t>‹N°›</a:t>
            </a:fld>
            <a:endParaRPr lang="fr-FR" noProof="0"/>
          </a:p>
        </p:txBody>
      </p:sp>
    </p:spTree>
    <p:extLst>
      <p:ext uri="{BB962C8B-B14F-4D97-AF65-F5344CB8AC3E}">
        <p14:creationId xmlns:p14="http://schemas.microsoft.com/office/powerpoint/2010/main" val="220232501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4732865"/>
            <a:ext cx="10131427" cy="566738"/>
          </a:xfrm>
        </p:spPr>
        <p:txBody>
          <a:bodyPr rtlCol="0" anchor="b">
            <a:normAutofit/>
          </a:bodyPr>
          <a:lstStyle>
            <a:lvl1pPr algn="l">
              <a:defRPr sz="2400" b="0"/>
            </a:lvl1pPr>
          </a:lstStyle>
          <a:p>
            <a:pPr rtl="0"/>
            <a:r>
              <a:rPr lang="fr-FR" noProof="0"/>
              <a:t>Modifiez le style du titre</a:t>
            </a:r>
          </a:p>
        </p:txBody>
      </p:sp>
      <p:sp>
        <p:nvSpPr>
          <p:cNvPr id="3" name="Espace réservé d’image 2"/>
          <p:cNvSpPr>
            <a:spLocks noGrp="1" noChangeAspect="1"/>
          </p:cNvSpPr>
          <p:nvPr>
            <p:ph type="pic" idx="1" hasCustomPrompt="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685800" y="5299603"/>
            <a:ext cx="10131427" cy="49371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D0E8A1F4-19D1-42B3-91F0-4B0F05DA23E2}" type="datetime1">
              <a:rPr lang="fr-FR" noProof="0" smtClean="0"/>
              <a:t>05/05/2021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33863127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1" y="609601"/>
            <a:ext cx="10131427" cy="3124199"/>
          </a:xfrm>
        </p:spPr>
        <p:txBody>
          <a:bodyPr rtlCol="0" anchor="ctr">
            <a:normAutofit/>
          </a:bodyPr>
          <a:lstStyle>
            <a:lvl1pPr algn="l">
              <a:defRPr sz="32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685800" y="4343400"/>
            <a:ext cx="10131428"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5C99FCC5-947F-431F-B8AD-31DCD83D2B48}" type="datetime1">
              <a:rPr lang="fr-FR" noProof="0" smtClean="0"/>
              <a:t>05/05/2021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3498008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pic>
        <p:nvPicPr>
          <p:cNvPr id="11" name="Imag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Zone de texte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4" name="Zone de texte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6" name="Titr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fr-FR" noProof="0"/>
              <a:t>Modifiez le style du titre</a:t>
            </a:r>
          </a:p>
        </p:txBody>
      </p:sp>
      <p:sp>
        <p:nvSpPr>
          <p:cNvPr id="10" name="Espace réservé au texte 9"/>
          <p:cNvSpPr>
            <a:spLocks noGrp="1"/>
          </p:cNvSpPr>
          <p:nvPr>
            <p:ph type="body" sz="quarter" idx="13" hasCustomPrompt="1"/>
          </p:nvPr>
        </p:nvSpPr>
        <p:spPr>
          <a:xfrm>
            <a:off x="1097875" y="3352800"/>
            <a:ext cx="9339184" cy="381000"/>
          </a:xfrm>
        </p:spPr>
        <p:txBody>
          <a:bodyPr rtlCol="0"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rtl="0"/>
            <a:r>
              <a:rPr lang="fr-FR" noProof="0"/>
              <a:t>Modifiez les styles du texte du masque</a:t>
            </a:r>
          </a:p>
        </p:txBody>
      </p:sp>
      <p:sp>
        <p:nvSpPr>
          <p:cNvPr id="3" name="Espace réservé du texte 2"/>
          <p:cNvSpPr>
            <a:spLocks noGrp="1"/>
          </p:cNvSpPr>
          <p:nvPr>
            <p:ph type="body" idx="1" hasCustomPrompt="1"/>
          </p:nvPr>
        </p:nvSpPr>
        <p:spPr>
          <a:xfrm>
            <a:off x="687465" y="4343400"/>
            <a:ext cx="10152367" cy="1447800"/>
          </a:xfrm>
        </p:spPr>
        <p:txBody>
          <a:bodyPr rtlCol="0"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50246BF2-7124-40DE-A4D2-C736819768AC}" type="datetime1">
              <a:rPr lang="fr-FR" noProof="0" smtClean="0"/>
              <a:t>05/05/2021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3205053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avec le nom">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2" y="3308581"/>
            <a:ext cx="10131425" cy="1468800"/>
          </a:xfrm>
        </p:spPr>
        <p:txBody>
          <a:bodyPr rtlCol="0" anchor="b">
            <a:normAutofit/>
          </a:bodyPr>
          <a:lstStyle>
            <a:lvl1pPr algn="l">
              <a:defRPr sz="3200" b="0" cap="none"/>
            </a:lvl1pPr>
          </a:lstStyle>
          <a:p>
            <a:pPr rtl="0"/>
            <a:r>
              <a:rPr lang="fr-FR" noProof="0"/>
              <a:t>Modifiez le style du titre</a:t>
            </a:r>
          </a:p>
        </p:txBody>
      </p:sp>
      <p:sp>
        <p:nvSpPr>
          <p:cNvPr id="3" name="Espace réservé du texte 2"/>
          <p:cNvSpPr>
            <a:spLocks noGrp="1"/>
          </p:cNvSpPr>
          <p:nvPr>
            <p:ph type="body" idx="1" hasCustomPrompt="1"/>
          </p:nvPr>
        </p:nvSpPr>
        <p:spPr>
          <a:xfrm>
            <a:off x="685801" y="4777381"/>
            <a:ext cx="10131426" cy="860400"/>
          </a:xfrm>
        </p:spPr>
        <p:txBody>
          <a:bodyPr rtlCol="0"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277E56F5-1641-4103-BE56-E22170A94AEC}" type="datetime1">
              <a:rPr lang="fr-FR" noProof="0" smtClean="0"/>
              <a:t>05/05/2021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21785693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arte avec le nom, citation">
    <p:spTree>
      <p:nvGrpSpPr>
        <p:cNvPr id="1" name=""/>
        <p:cNvGrpSpPr/>
        <p:nvPr/>
      </p:nvGrpSpPr>
      <p:grpSpPr>
        <a:xfrm>
          <a:off x="0" y="0"/>
          <a:ext cx="0" cy="0"/>
          <a:chOff x="0" y="0"/>
          <a:chExt cx="0" cy="0"/>
        </a:xfrm>
      </p:grpSpPr>
      <p:pic>
        <p:nvPicPr>
          <p:cNvPr id="11" name="Imag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Zone de texte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4" name="Zone de texte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fr-FR" sz="8000" noProof="0">
                <a:solidFill>
                  <a:schemeClr val="tx1"/>
                </a:solidFill>
                <a:effectLst/>
              </a:rPr>
              <a:t>“</a:t>
            </a:r>
          </a:p>
        </p:txBody>
      </p:sp>
      <p:sp>
        <p:nvSpPr>
          <p:cNvPr id="16" name="Titre 1"/>
          <p:cNvSpPr>
            <a:spLocks noGrp="1"/>
          </p:cNvSpPr>
          <p:nvPr>
            <p:ph type="title"/>
          </p:nvPr>
        </p:nvSpPr>
        <p:spPr>
          <a:xfrm>
            <a:off x="992267" y="609601"/>
            <a:ext cx="9550399" cy="2743199"/>
          </a:xfrm>
        </p:spPr>
        <p:txBody>
          <a:bodyPr rtlCol="0" anchor="ctr">
            <a:normAutofit/>
          </a:bodyPr>
          <a:lstStyle>
            <a:lvl1pPr algn="l">
              <a:defRPr sz="3200" b="0" cap="none">
                <a:solidFill>
                  <a:schemeClr val="tx1"/>
                </a:solidFill>
              </a:defRPr>
            </a:lvl1pPr>
          </a:lstStyle>
          <a:p>
            <a:pPr rtl="0"/>
            <a:r>
              <a:rPr lang="fr-FR" noProof="0"/>
              <a:t>Modifiez le style du titre</a:t>
            </a:r>
          </a:p>
        </p:txBody>
      </p:sp>
      <p:sp>
        <p:nvSpPr>
          <p:cNvPr id="10" name="Espace réservé au texte 9"/>
          <p:cNvSpPr>
            <a:spLocks noGrp="1"/>
          </p:cNvSpPr>
          <p:nvPr>
            <p:ph type="body" sz="quarter" idx="13" hasCustomPrompt="1"/>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rtl="0">
              <a:spcBef>
                <a:spcPct val="0"/>
              </a:spcBef>
              <a:buNone/>
            </a:pPr>
            <a:r>
              <a:rPr lang="fr-FR" noProof="0"/>
              <a:t>Modifiez les styles du texte du masque</a:t>
            </a:r>
          </a:p>
        </p:txBody>
      </p:sp>
      <p:sp>
        <p:nvSpPr>
          <p:cNvPr id="3" name="Espace réservé du texte 2"/>
          <p:cNvSpPr>
            <a:spLocks noGrp="1"/>
          </p:cNvSpPr>
          <p:nvPr>
            <p:ph type="body" idx="1" hasCustomPrompt="1"/>
          </p:nvPr>
        </p:nvSpPr>
        <p:spPr>
          <a:xfrm>
            <a:off x="685799" y="4775200"/>
            <a:ext cx="10135436" cy="10160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DF69E47D-67B4-4A73-AB77-F11D36BE7A96}" type="datetime1">
              <a:rPr lang="fr-FR" noProof="0" smtClean="0"/>
              <a:t>05/05/2021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3044187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rtl="0"/>
            <a:r>
              <a:rPr lang="fr-FR" noProof="0"/>
              <a:t>Modifiez le style du titre</a:t>
            </a:r>
          </a:p>
        </p:txBody>
      </p:sp>
      <p:sp>
        <p:nvSpPr>
          <p:cNvPr id="10" name="Espace réservé du texte 9"/>
          <p:cNvSpPr>
            <a:spLocks noGrp="1"/>
          </p:cNvSpPr>
          <p:nvPr>
            <p:ph type="body" sz="quarter" idx="13" hasCustomPrompt="1"/>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rtl="0">
              <a:spcBef>
                <a:spcPct val="0"/>
              </a:spcBef>
              <a:buNone/>
            </a:pPr>
            <a:r>
              <a:rPr lang="fr-FR" noProof="0"/>
              <a:t>Modifiez les styles du texte du masque</a:t>
            </a:r>
          </a:p>
        </p:txBody>
      </p:sp>
      <p:sp>
        <p:nvSpPr>
          <p:cNvPr id="3" name="Espace réservé du texte 2"/>
          <p:cNvSpPr>
            <a:spLocks noGrp="1"/>
          </p:cNvSpPr>
          <p:nvPr>
            <p:ph type="body" idx="1" hasCustomPrompt="1"/>
          </p:nvPr>
        </p:nvSpPr>
        <p:spPr>
          <a:xfrm>
            <a:off x="685800" y="4343400"/>
            <a:ext cx="10131428" cy="1447800"/>
          </a:xfrm>
        </p:spPr>
        <p:txBody>
          <a:bodyPr rtlCol="0"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652E85DE-2113-4AD4-A01B-AC329D9F0410}" type="datetime1">
              <a:rPr lang="fr-FR" noProof="0" smtClean="0"/>
              <a:t>05/05/2021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4285960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re 1"/>
          <p:cNvSpPr>
            <a:spLocks noGrp="1"/>
          </p:cNvSpPr>
          <p:nvPr>
            <p:ph type="title"/>
          </p:nvPr>
        </p:nvSpPr>
        <p:spPr>
          <a:xfrm>
            <a:off x="685801" y="609600"/>
            <a:ext cx="10131425" cy="1456267"/>
          </a:xfrm>
        </p:spPr>
        <p:txBody>
          <a:bodyPr rtlCol="0"/>
          <a:lstStyle/>
          <a:p>
            <a:pPr rtl="0"/>
            <a:r>
              <a:rPr lang="fr-FR" noProof="0"/>
              <a:t>Modifiez le style du titre</a:t>
            </a:r>
          </a:p>
        </p:txBody>
      </p:sp>
      <p:sp>
        <p:nvSpPr>
          <p:cNvPr id="3" name="Espace réservé du texte vertical 2"/>
          <p:cNvSpPr>
            <a:spLocks noGrp="1"/>
          </p:cNvSpPr>
          <p:nvPr>
            <p:ph type="body" orient="vert" idx="1" hasCustomPrompt="1"/>
          </p:nvPr>
        </p:nvSpPr>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5824C029-64F0-44BA-B4EA-205E7FC42440}" type="datetime1">
              <a:rPr lang="fr-FR" noProof="0" smtClean="0"/>
              <a:t>05/05/2021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22021260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vertical 1"/>
          <p:cNvSpPr>
            <a:spLocks noGrp="1"/>
          </p:cNvSpPr>
          <p:nvPr>
            <p:ph type="title" orient="vert"/>
          </p:nvPr>
        </p:nvSpPr>
        <p:spPr>
          <a:xfrm>
            <a:off x="8658675" y="609599"/>
            <a:ext cx="2158552" cy="5181601"/>
          </a:xfrm>
        </p:spPr>
        <p:txBody>
          <a:bodyPr vert="eaVert" rtlCol="0"/>
          <a:lstStyle/>
          <a:p>
            <a:pPr rtl="0"/>
            <a:r>
              <a:rPr lang="fr-FR" noProof="0"/>
              <a:t>Modifiez le style du titre</a:t>
            </a:r>
          </a:p>
        </p:txBody>
      </p:sp>
      <p:sp>
        <p:nvSpPr>
          <p:cNvPr id="3" name="Espace réservé du texte vertical 2"/>
          <p:cNvSpPr>
            <a:spLocks noGrp="1"/>
          </p:cNvSpPr>
          <p:nvPr>
            <p:ph type="body" orient="vert" idx="1" hasCustomPrompt="1"/>
          </p:nvPr>
        </p:nvSpPr>
        <p:spPr>
          <a:xfrm>
            <a:off x="685800" y="609600"/>
            <a:ext cx="7832116" cy="5181600"/>
          </a:xfrm>
        </p:spPr>
        <p:txBody>
          <a:bodyPr vert="eaVert" rtlCol="0" anchor="t"/>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F9F95641-A148-43E2-AF3B-88194EE1A578}" type="datetime1">
              <a:rPr lang="fr-FR" noProof="0" smtClean="0"/>
              <a:t>05/05/2021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244754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idx="1" hasCustomPrompt="1"/>
          </p:nvPr>
        </p:nvSpPr>
        <p:spPr/>
        <p:txBody>
          <a:bodyPr rtlCol="0" anchor="ct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10"/>
          </p:nvPr>
        </p:nvSpPr>
        <p:spPr/>
        <p:txBody>
          <a:bodyPr rtlCol="0"/>
          <a:lstStyle/>
          <a:p>
            <a:pPr rtl="0"/>
            <a:fld id="{5747B841-DBEF-4CFE-BA55-3AAD12C4A2CF}" type="datetime1">
              <a:rPr lang="fr-FR" noProof="0" smtClean="0"/>
              <a:t>05/05/2021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2466546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pic>
        <p:nvPicPr>
          <p:cNvPr id="7" name="Imag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3308581"/>
            <a:ext cx="10131427" cy="1468800"/>
          </a:xfrm>
        </p:spPr>
        <p:txBody>
          <a:bodyPr rtlCol="0" anchor="b"/>
          <a:lstStyle>
            <a:lvl1pPr algn="l">
              <a:defRPr sz="4000" b="0" cap="all"/>
            </a:lvl1pPr>
          </a:lstStyle>
          <a:p>
            <a:pPr rtl="0"/>
            <a:r>
              <a:rPr lang="fr-FR" noProof="0"/>
              <a:t>Modifiez le style du titre</a:t>
            </a:r>
          </a:p>
        </p:txBody>
      </p:sp>
      <p:sp>
        <p:nvSpPr>
          <p:cNvPr id="3" name="Espace réservé du texte 2"/>
          <p:cNvSpPr>
            <a:spLocks noGrp="1"/>
          </p:cNvSpPr>
          <p:nvPr>
            <p:ph type="body" idx="1" hasCustomPrompt="1"/>
          </p:nvPr>
        </p:nvSpPr>
        <p:spPr>
          <a:xfrm>
            <a:off x="685799" y="4777381"/>
            <a:ext cx="10131428" cy="860400"/>
          </a:xfrm>
        </p:spPr>
        <p:txBody>
          <a:bodyPr rtlCol="0"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fr-FR" noProof="0"/>
              <a:t>Modifiez les styles du texte du masque</a:t>
            </a:r>
          </a:p>
        </p:txBody>
      </p:sp>
      <p:sp>
        <p:nvSpPr>
          <p:cNvPr id="4" name="Espace réservé de la date 3"/>
          <p:cNvSpPr>
            <a:spLocks noGrp="1"/>
          </p:cNvSpPr>
          <p:nvPr>
            <p:ph type="dt" sz="half" idx="10"/>
          </p:nvPr>
        </p:nvSpPr>
        <p:spPr/>
        <p:txBody>
          <a:bodyPr rtlCol="0"/>
          <a:lstStyle/>
          <a:p>
            <a:pPr rtl="0"/>
            <a:fld id="{D0C22E8F-7FD3-405A-ACD8-74FDF2C95ED6}" type="datetime1">
              <a:rPr lang="fr-FR" noProof="0" smtClean="0"/>
              <a:t>05/05/2021</a:t>
            </a:fld>
            <a:endParaRPr lang="fr-FR" noProof="0"/>
          </a:p>
        </p:txBody>
      </p:sp>
      <p:sp>
        <p:nvSpPr>
          <p:cNvPr id="5" name="Espace réservé du pied de page 4"/>
          <p:cNvSpPr>
            <a:spLocks noGrp="1"/>
          </p:cNvSpPr>
          <p:nvPr>
            <p:ph type="ftr" sz="quarter" idx="11"/>
          </p:nvPr>
        </p:nvSpPr>
        <p:spPr/>
        <p:txBody>
          <a:bodyPr rtlCol="0"/>
          <a:lstStyle/>
          <a:p>
            <a:pPr rtl="0"/>
            <a:endParaRPr lang="fr-FR" noProof="0"/>
          </a:p>
        </p:txBody>
      </p:sp>
      <p:sp>
        <p:nvSpPr>
          <p:cNvPr id="6" name="Espace réservé du numéro de diapositive 5"/>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1074580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u contenu 2"/>
          <p:cNvSpPr>
            <a:spLocks noGrp="1"/>
          </p:cNvSpPr>
          <p:nvPr>
            <p:ph sz="half" idx="1" hasCustomPrompt="1"/>
          </p:nvPr>
        </p:nvSpPr>
        <p:spPr>
          <a:xfrm>
            <a:off x="685802" y="2142067"/>
            <a:ext cx="4995334" cy="3649134"/>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contenu 3"/>
          <p:cNvSpPr>
            <a:spLocks noGrp="1"/>
          </p:cNvSpPr>
          <p:nvPr>
            <p:ph sz="half" idx="2" hasCustomPrompt="1"/>
          </p:nvPr>
        </p:nvSpPr>
        <p:spPr>
          <a:xfrm>
            <a:off x="5821895" y="2142067"/>
            <a:ext cx="4995332" cy="3649133"/>
          </a:xfrm>
        </p:spPr>
        <p:txBody>
          <a:bodyPr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e la date 4"/>
          <p:cNvSpPr>
            <a:spLocks noGrp="1"/>
          </p:cNvSpPr>
          <p:nvPr>
            <p:ph type="dt" sz="half" idx="10"/>
          </p:nvPr>
        </p:nvSpPr>
        <p:spPr/>
        <p:txBody>
          <a:bodyPr rtlCol="0"/>
          <a:lstStyle/>
          <a:p>
            <a:pPr rtl="0"/>
            <a:fld id="{FECC99DE-5382-422D-8C08-7A0947B22EC9}" type="datetime1">
              <a:rPr lang="fr-FR" noProof="0" smtClean="0"/>
              <a:t>05/05/2021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1623104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rtlCol="0"/>
          <a:lstStyle>
            <a:lvl1pPr>
              <a:defRPr/>
            </a:lvl1pPr>
          </a:lstStyle>
          <a:p>
            <a:pPr rtl="0"/>
            <a:r>
              <a:rPr lang="fr-FR" noProof="0"/>
              <a:t>Modifiez le style du titre</a:t>
            </a:r>
          </a:p>
        </p:txBody>
      </p:sp>
      <p:sp>
        <p:nvSpPr>
          <p:cNvPr id="3" name="Espace réservé du texte 2"/>
          <p:cNvSpPr>
            <a:spLocks noGrp="1"/>
          </p:cNvSpPr>
          <p:nvPr>
            <p:ph type="body" idx="1" hasCustomPrompt="1"/>
          </p:nvPr>
        </p:nvSpPr>
        <p:spPr>
          <a:xfrm>
            <a:off x="973670" y="2218267"/>
            <a:ext cx="4709054"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4" name="Espace réservé du contenu 3"/>
          <p:cNvSpPr>
            <a:spLocks noGrp="1"/>
          </p:cNvSpPr>
          <p:nvPr>
            <p:ph sz="half" idx="2" hasCustomPrompt="1"/>
          </p:nvPr>
        </p:nvSpPr>
        <p:spPr>
          <a:xfrm>
            <a:off x="685801" y="2870201"/>
            <a:ext cx="4996923" cy="2920998"/>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5" name="Espace réservé du texte 4"/>
          <p:cNvSpPr>
            <a:spLocks noGrp="1"/>
          </p:cNvSpPr>
          <p:nvPr>
            <p:ph type="body" sz="quarter" idx="3" hasCustomPrompt="1"/>
          </p:nvPr>
        </p:nvSpPr>
        <p:spPr>
          <a:xfrm>
            <a:off x="6096003" y="2226734"/>
            <a:ext cx="4722813" cy="576262"/>
          </a:xfrm>
        </p:spPr>
        <p:txBody>
          <a:bodyPr rtlCol="0"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6" name="Espace réservé du contenu 5"/>
          <p:cNvSpPr>
            <a:spLocks noGrp="1"/>
          </p:cNvSpPr>
          <p:nvPr>
            <p:ph sz="quarter" idx="4" hasCustomPrompt="1"/>
          </p:nvPr>
        </p:nvSpPr>
        <p:spPr>
          <a:xfrm>
            <a:off x="5823483" y="2870201"/>
            <a:ext cx="4995334" cy="2920998"/>
          </a:xfrm>
        </p:spPr>
        <p:txBody>
          <a:bodyPr rtlCol="0" anchor="t">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7" name="Espace réservé à la date 6"/>
          <p:cNvSpPr>
            <a:spLocks noGrp="1"/>
          </p:cNvSpPr>
          <p:nvPr>
            <p:ph type="dt" sz="half" idx="10"/>
          </p:nvPr>
        </p:nvSpPr>
        <p:spPr/>
        <p:txBody>
          <a:bodyPr rtlCol="0"/>
          <a:lstStyle/>
          <a:p>
            <a:pPr rtl="0"/>
            <a:fld id="{C52F7351-6282-479C-8AC9-76D0BBCFED44}" type="datetime1">
              <a:rPr lang="fr-FR" noProof="0" smtClean="0"/>
              <a:t>05/05/2021</a:t>
            </a:fld>
            <a:endParaRPr lang="fr-FR" noProof="0"/>
          </a:p>
        </p:txBody>
      </p:sp>
      <p:sp>
        <p:nvSpPr>
          <p:cNvPr id="8" name="Espace réservé au pied de page 7"/>
          <p:cNvSpPr>
            <a:spLocks noGrp="1"/>
          </p:cNvSpPr>
          <p:nvPr>
            <p:ph type="ftr" sz="quarter" idx="11"/>
          </p:nvPr>
        </p:nvSpPr>
        <p:spPr/>
        <p:txBody>
          <a:bodyPr rtlCol="0"/>
          <a:lstStyle/>
          <a:p>
            <a:pPr rtl="0"/>
            <a:endParaRPr lang="fr-FR" noProof="0"/>
          </a:p>
        </p:txBody>
      </p:sp>
      <p:sp>
        <p:nvSpPr>
          <p:cNvPr id="9" name="Espace réservé du numéro de diapositive 8"/>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1987299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uniquement">
    <p:spTree>
      <p:nvGrpSpPr>
        <p:cNvPr id="1" name=""/>
        <p:cNvGrpSpPr/>
        <p:nvPr/>
      </p:nvGrpSpPr>
      <p:grpSpPr>
        <a:xfrm>
          <a:off x="0" y="0"/>
          <a:ext cx="0" cy="0"/>
          <a:chOff x="0" y="0"/>
          <a:chExt cx="0" cy="0"/>
        </a:xfrm>
      </p:grpSpPr>
      <p:pic>
        <p:nvPicPr>
          <p:cNvPr id="6" name="Imag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p:txBody>
          <a:bodyPr rtlCol="0"/>
          <a:lstStyle/>
          <a:p>
            <a:pPr rtl="0"/>
            <a:r>
              <a:rPr lang="fr-FR" noProof="0"/>
              <a:t>Modifiez le style du titre</a:t>
            </a:r>
          </a:p>
        </p:txBody>
      </p:sp>
      <p:sp>
        <p:nvSpPr>
          <p:cNvPr id="3" name="Espace réservé de la date 2"/>
          <p:cNvSpPr>
            <a:spLocks noGrp="1"/>
          </p:cNvSpPr>
          <p:nvPr>
            <p:ph type="dt" sz="half" idx="10"/>
          </p:nvPr>
        </p:nvSpPr>
        <p:spPr/>
        <p:txBody>
          <a:bodyPr rtlCol="0"/>
          <a:lstStyle/>
          <a:p>
            <a:pPr rtl="0"/>
            <a:fld id="{C5052D08-3BDA-4A48-AA90-085E90A914C4}" type="datetime1">
              <a:rPr lang="fr-FR" noProof="0" smtClean="0"/>
              <a:t>05/05/2021</a:t>
            </a:fld>
            <a:endParaRPr lang="fr-FR" noProof="0"/>
          </a:p>
        </p:txBody>
      </p:sp>
      <p:sp>
        <p:nvSpPr>
          <p:cNvPr id="4" name="Espace réservé du pied de page 3"/>
          <p:cNvSpPr>
            <a:spLocks noGrp="1"/>
          </p:cNvSpPr>
          <p:nvPr>
            <p:ph type="ftr" sz="quarter" idx="11"/>
          </p:nvPr>
        </p:nvSpPr>
        <p:spPr/>
        <p:txBody>
          <a:bodyPr rtlCol="0"/>
          <a:lstStyle/>
          <a:p>
            <a:pPr rtl="0"/>
            <a:endParaRPr lang="fr-FR" noProof="0"/>
          </a:p>
        </p:txBody>
      </p:sp>
      <p:sp>
        <p:nvSpPr>
          <p:cNvPr id="5" name="Espace réservé du numéro de diapositive 4"/>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4240550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Imag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Espace réservé de la date 1"/>
          <p:cNvSpPr>
            <a:spLocks noGrp="1"/>
          </p:cNvSpPr>
          <p:nvPr>
            <p:ph type="dt" sz="half" idx="10"/>
          </p:nvPr>
        </p:nvSpPr>
        <p:spPr/>
        <p:txBody>
          <a:bodyPr rtlCol="0"/>
          <a:lstStyle/>
          <a:p>
            <a:pPr rtl="0"/>
            <a:fld id="{6FF0CCA5-A3AF-4D35-A73A-CF4084D2E304}" type="datetime1">
              <a:rPr lang="fr-FR" noProof="0" smtClean="0"/>
              <a:t>05/05/2021</a:t>
            </a:fld>
            <a:endParaRPr lang="fr-FR" noProof="0"/>
          </a:p>
        </p:txBody>
      </p:sp>
      <p:sp>
        <p:nvSpPr>
          <p:cNvPr id="3" name="Espace réservé du pied de page 2"/>
          <p:cNvSpPr>
            <a:spLocks noGrp="1"/>
          </p:cNvSpPr>
          <p:nvPr>
            <p:ph type="ftr" sz="quarter" idx="11"/>
          </p:nvPr>
        </p:nvSpPr>
        <p:spPr/>
        <p:txBody>
          <a:bodyPr rtlCol="0"/>
          <a:lstStyle/>
          <a:p>
            <a:pPr rtl="0"/>
            <a:endParaRPr lang="fr-FR" noProof="0"/>
          </a:p>
        </p:txBody>
      </p:sp>
      <p:sp>
        <p:nvSpPr>
          <p:cNvPr id="4" name="Espace réservé du numéro de diapositive 3"/>
          <p:cNvSpPr>
            <a:spLocks noGrp="1"/>
          </p:cNvSpPr>
          <p:nvPr>
            <p:ph type="sldNum" sz="quarter" idx="12"/>
          </p:nvPr>
        </p:nvSpPr>
        <p:spPr/>
        <p:txBody>
          <a:bodyPr rtlCol="0"/>
          <a:lstStyle/>
          <a:p>
            <a:pPr rtl="0"/>
            <a:fld id="{69E57DC2-970A-4B3E-BB1C-7A09969E49DF}" type="slidenum">
              <a:rPr lang="fr-FR" noProof="0" smtClean="0"/>
              <a:t>‹N°›</a:t>
            </a:fld>
            <a:endParaRPr lang="fr-FR" noProof="0"/>
          </a:p>
        </p:txBody>
      </p:sp>
    </p:spTree>
    <p:extLst>
      <p:ext uri="{BB962C8B-B14F-4D97-AF65-F5344CB8AC3E}">
        <p14:creationId xmlns:p14="http://schemas.microsoft.com/office/powerpoint/2010/main" val="3293073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2074333"/>
            <a:ext cx="3680885" cy="1371600"/>
          </a:xfrm>
        </p:spPr>
        <p:txBody>
          <a:bodyPr rtlCol="0" anchor="b">
            <a:normAutofit/>
          </a:bodyPr>
          <a:lstStyle>
            <a:lvl1pPr algn="l">
              <a:defRPr sz="2400" b="0"/>
            </a:lvl1pPr>
          </a:lstStyle>
          <a:p>
            <a:pPr rtl="0"/>
            <a:r>
              <a:rPr lang="fr-FR" noProof="0"/>
              <a:t>Modifiez le style du titre</a:t>
            </a:r>
          </a:p>
        </p:txBody>
      </p:sp>
      <p:sp>
        <p:nvSpPr>
          <p:cNvPr id="3" name="Espace réservé du contenu 2"/>
          <p:cNvSpPr>
            <a:spLocks noGrp="1"/>
          </p:cNvSpPr>
          <p:nvPr>
            <p:ph idx="1" hasCustomPrompt="1"/>
          </p:nvPr>
        </p:nvSpPr>
        <p:spPr>
          <a:xfrm>
            <a:off x="4648201" y="609601"/>
            <a:ext cx="6169026" cy="5181600"/>
          </a:xfrm>
        </p:spPr>
        <p:txBody>
          <a:bodyPr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u texte 3"/>
          <p:cNvSpPr>
            <a:spLocks noGrp="1"/>
          </p:cNvSpPr>
          <p:nvPr>
            <p:ph type="body" sz="half" idx="2" hasCustomPrompt="1"/>
          </p:nvPr>
        </p:nvSpPr>
        <p:spPr>
          <a:xfrm>
            <a:off x="685800" y="3445933"/>
            <a:ext cx="3680885" cy="1828800"/>
          </a:xfrm>
        </p:spPr>
        <p:txBody>
          <a:bodyPr rtlCol="0"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1372FFAB-2A54-4986-8F91-B0B990E9C68B}" type="datetime1">
              <a:rPr lang="fr-FR" noProof="0" smtClean="0"/>
              <a:t>05/05/2021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1140976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Imag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p:cNvSpPr>
            <a:spLocks noGrp="1"/>
          </p:cNvSpPr>
          <p:nvPr>
            <p:ph type="title"/>
          </p:nvPr>
        </p:nvSpPr>
        <p:spPr>
          <a:xfrm>
            <a:off x="685800" y="1600200"/>
            <a:ext cx="6164653" cy="1371600"/>
          </a:xfrm>
        </p:spPr>
        <p:txBody>
          <a:bodyPr rtlCol="0" anchor="b">
            <a:normAutofit/>
          </a:bodyPr>
          <a:lstStyle>
            <a:lvl1pPr algn="l">
              <a:defRPr sz="2800" b="0"/>
            </a:lvl1pPr>
          </a:lstStyle>
          <a:p>
            <a:pPr rtl="0"/>
            <a:r>
              <a:rPr lang="fr-FR" noProof="0"/>
              <a:t>Modifiez le style du titre</a:t>
            </a:r>
          </a:p>
        </p:txBody>
      </p:sp>
      <p:sp>
        <p:nvSpPr>
          <p:cNvPr id="14" name="Espace réservé d’image 2"/>
          <p:cNvSpPr>
            <a:spLocks noGrp="1" noChangeAspect="1"/>
          </p:cNvSpPr>
          <p:nvPr>
            <p:ph type="pic" idx="1" hasCustomPrompt="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fr-FR" noProof="0"/>
              <a:t>Cliquez sur l’icône pour ajouter une image</a:t>
            </a:r>
          </a:p>
        </p:txBody>
      </p:sp>
      <p:sp>
        <p:nvSpPr>
          <p:cNvPr id="4" name="Espace réservé du texte 3"/>
          <p:cNvSpPr>
            <a:spLocks noGrp="1"/>
          </p:cNvSpPr>
          <p:nvPr>
            <p:ph type="body" sz="half" idx="2" hasCustomPrompt="1"/>
          </p:nvPr>
        </p:nvSpPr>
        <p:spPr>
          <a:xfrm>
            <a:off x="685800" y="2971800"/>
            <a:ext cx="6164653" cy="1828800"/>
          </a:xfrm>
        </p:spPr>
        <p:txBody>
          <a:bodyPr rtlCol="0"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fr-FR" noProof="0"/>
              <a:t>Modifiez les styles du texte du masque</a:t>
            </a:r>
          </a:p>
        </p:txBody>
      </p:sp>
      <p:sp>
        <p:nvSpPr>
          <p:cNvPr id="5" name="Espace réservé de la date 4"/>
          <p:cNvSpPr>
            <a:spLocks noGrp="1"/>
          </p:cNvSpPr>
          <p:nvPr>
            <p:ph type="dt" sz="half" idx="10"/>
          </p:nvPr>
        </p:nvSpPr>
        <p:spPr/>
        <p:txBody>
          <a:bodyPr rtlCol="0"/>
          <a:lstStyle/>
          <a:p>
            <a:pPr rtl="0"/>
            <a:fld id="{A09040A1-1BAB-4B0E-A1E4-1CDB1B3D6103}" type="datetime1">
              <a:rPr lang="fr-FR" noProof="0" smtClean="0"/>
              <a:t>05/05/2021</a:t>
            </a:fld>
            <a:endParaRPr lang="fr-FR" noProof="0"/>
          </a:p>
        </p:txBody>
      </p:sp>
      <p:sp>
        <p:nvSpPr>
          <p:cNvPr id="6" name="Espace réservé du pied de page 5"/>
          <p:cNvSpPr>
            <a:spLocks noGrp="1"/>
          </p:cNvSpPr>
          <p:nvPr>
            <p:ph type="ftr" sz="quarter" idx="11"/>
          </p:nvPr>
        </p:nvSpPr>
        <p:spPr/>
        <p:txBody>
          <a:bodyPr rtlCol="0"/>
          <a:lstStyle/>
          <a:p>
            <a:pPr rtl="0"/>
            <a:endParaRPr lang="fr-FR" noProof="0"/>
          </a:p>
        </p:txBody>
      </p:sp>
      <p:sp>
        <p:nvSpPr>
          <p:cNvPr id="7" name="Espace réservé du numéro de diapositive 6"/>
          <p:cNvSpPr>
            <a:spLocks noGrp="1"/>
          </p:cNvSpPr>
          <p:nvPr>
            <p:ph type="sldNum" sz="quarter" idx="12"/>
          </p:nvPr>
        </p:nvSpPr>
        <p:spPr/>
        <p:txBody>
          <a:bodyPr rtlCol="0"/>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2179080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Espace réservé au titre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pPr rtl="0"/>
            <a:r>
              <a:rPr lang="fr-FR" noProof="0"/>
              <a:t>Modifiez le style du titre</a:t>
            </a:r>
          </a:p>
        </p:txBody>
      </p:sp>
      <p:sp>
        <p:nvSpPr>
          <p:cNvPr id="3" name="Espace réservé du texte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7ED0BCD1-D4BB-42FE-88BB-D4F989A70CE8}" type="datetime1">
              <a:rPr lang="fr-FR" noProof="0" smtClean="0"/>
              <a:t>05/05/2021</a:t>
            </a:fld>
            <a:endParaRPr lang="fr-FR" noProof="0"/>
          </a:p>
        </p:txBody>
      </p:sp>
      <p:sp>
        <p:nvSpPr>
          <p:cNvPr id="5" name="Espace réservé du pied de page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rtl="0"/>
            <a:endParaRPr lang="fr-FR" noProof="0"/>
          </a:p>
        </p:txBody>
      </p:sp>
      <p:sp>
        <p:nvSpPr>
          <p:cNvPr id="6" name="Espace réservé du numéro de diapositive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rtl="0"/>
            <a:fld id="{69E57DC2-970A-4B3E-BB1C-7A09969E49DF}" type="slidenum">
              <a:rPr lang="fr-FR" noProof="0" smtClean="0"/>
              <a:pPr/>
              <a:t>‹N°›</a:t>
            </a:fld>
            <a:endParaRPr lang="fr-FR" noProof="0"/>
          </a:p>
        </p:txBody>
      </p:sp>
    </p:spTree>
    <p:extLst>
      <p:ext uri="{BB962C8B-B14F-4D97-AF65-F5344CB8AC3E}">
        <p14:creationId xmlns:p14="http://schemas.microsoft.com/office/powerpoint/2010/main" val="645065765"/>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jpg"/></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git-scm.com/download/mac"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hyperlink" Target="https://git-scm.com/download/window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hyperlink" Target="https://notepad-plus-plus.org/downloads/"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makeareadme.com/"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7.svg"/><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9.svg"/><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ciel la nuit avec montagnes loin à l’horizon">
            <a:extLst>
              <a:ext uri="{FF2B5EF4-FFF2-40B4-BE49-F238E27FC236}">
                <a16:creationId xmlns:a16="http://schemas.microsoft.com/office/drawing/2014/main" id="{7C454B0C-0819-4D56-9275-BCE254DA659D}"/>
              </a:ext>
            </a:extLst>
          </p:cNvPr>
          <p:cNvPicPr>
            <a:picLocks noChangeAspect="1"/>
          </p:cNvPicPr>
          <p:nvPr/>
        </p:nvPicPr>
        <p:blipFill rotWithShape="1">
          <a:blip r:embed="rId3">
            <a:alphaModFix amt="20000"/>
            <a:extLst>
              <a:ext uri="{28A0092B-C50C-407E-A947-70E740481C1C}">
                <a14:useLocalDpi xmlns:a14="http://schemas.microsoft.com/office/drawing/2010/main"/>
              </a:ext>
            </a:extLst>
          </a:blip>
          <a:srcRect/>
          <a:stretch/>
        </p:blipFill>
        <p:spPr>
          <a:xfrm>
            <a:off x="20" y="10"/>
            <a:ext cx="12191980" cy="6857990"/>
          </a:xfrm>
          <a:prstGeom prst="rect">
            <a:avLst/>
          </a:prstGeom>
        </p:spPr>
      </p:pic>
      <p:pic>
        <p:nvPicPr>
          <p:cNvPr id="1026" name="Picture 2" descr="Git - Logo Downloads">
            <a:extLst>
              <a:ext uri="{FF2B5EF4-FFF2-40B4-BE49-F238E27FC236}">
                <a16:creationId xmlns:a16="http://schemas.microsoft.com/office/drawing/2014/main" id="{F3B18803-7499-492D-AA7E-7D3563C5E1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401" y="3429000"/>
            <a:ext cx="3365724" cy="1405467"/>
          </a:xfrm>
          <a:prstGeom prst="rect">
            <a:avLst/>
          </a:prstGeom>
          <a:noFill/>
          <a:extLst>
            <a:ext uri="{909E8E84-426E-40DD-AFC4-6F175D3DCCD1}">
              <a14:hiddenFill xmlns:a14="http://schemas.microsoft.com/office/drawing/2010/main">
                <a:solidFill>
                  <a:srgbClr val="FFFFFF"/>
                </a:solidFill>
              </a14:hiddenFill>
            </a:ext>
          </a:extLst>
        </p:spPr>
      </p:pic>
      <p:sp>
        <p:nvSpPr>
          <p:cNvPr id="6" name="Sous-titre 2">
            <a:extLst>
              <a:ext uri="{FF2B5EF4-FFF2-40B4-BE49-F238E27FC236}">
                <a16:creationId xmlns:a16="http://schemas.microsoft.com/office/drawing/2014/main" id="{B88198A2-5D86-4762-9DD7-A1BC285C95AE}"/>
              </a:ext>
            </a:extLst>
          </p:cNvPr>
          <p:cNvSpPr txBox="1">
            <a:spLocks/>
          </p:cNvSpPr>
          <p:nvPr/>
        </p:nvSpPr>
        <p:spPr>
          <a:xfrm>
            <a:off x="3606406" y="5271745"/>
            <a:ext cx="7553719" cy="573383"/>
          </a:xfrm>
          <a:prstGeom prst="rect">
            <a:avLst/>
          </a:prstGeom>
        </p:spPr>
        <p:txBody>
          <a:bodyPr vert="horz" lIns="91440" tIns="45720" rIns="91440" bIns="45720" rtlCol="0" anchor="t">
            <a:normAutofit lnSpcReduction="10000"/>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fr-FR" sz="3200" dirty="0">
                <a:solidFill>
                  <a:srgbClr val="00909A"/>
                </a:solidFill>
              </a:rPr>
              <a:t>Découvrir le </a:t>
            </a:r>
            <a:r>
              <a:rPr lang="fr-FR" sz="3200" dirty="0" err="1">
                <a:solidFill>
                  <a:srgbClr val="00909A"/>
                </a:solidFill>
              </a:rPr>
              <a:t>versionning</a:t>
            </a:r>
            <a:r>
              <a:rPr lang="fr-FR" sz="3200" dirty="0">
                <a:solidFill>
                  <a:srgbClr val="00909A"/>
                </a:solidFill>
              </a:rPr>
              <a:t> avec GIT</a:t>
            </a:r>
          </a:p>
        </p:txBody>
      </p:sp>
    </p:spTree>
    <p:extLst>
      <p:ext uri="{BB962C8B-B14F-4D97-AF65-F5344CB8AC3E}">
        <p14:creationId xmlns:p14="http://schemas.microsoft.com/office/powerpoint/2010/main" val="34177214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Les concurrents de GitHub</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409575" y="1861457"/>
            <a:ext cx="7678511" cy="4495800"/>
          </a:xfrm>
        </p:spPr>
        <p:txBody>
          <a:bodyPr>
            <a:normAutofit/>
          </a:bodyPr>
          <a:lstStyle/>
          <a:p>
            <a:pPr marL="0" indent="0" algn="just">
              <a:lnSpc>
                <a:spcPct val="90000"/>
              </a:lnSpc>
              <a:buNone/>
            </a:pPr>
            <a:r>
              <a:rPr lang="fr-FR" dirty="0">
                <a:solidFill>
                  <a:schemeClr val="tx1">
                    <a:lumMod val="85000"/>
                    <a:lumOff val="15000"/>
                  </a:schemeClr>
                </a:solidFill>
              </a:rPr>
              <a:t>Le marché offre de nombreuses alternatives et concurrents à GitHub. Parmi les meilleurs choix, on peut citer :</a:t>
            </a:r>
          </a:p>
          <a:p>
            <a:pPr marL="800100" lvl="1" indent="-342900" algn="just">
              <a:lnSpc>
                <a:spcPct val="90000"/>
              </a:lnSpc>
              <a:buFont typeface="+mj-lt"/>
              <a:buAutoNum type="arabicPeriod"/>
            </a:pPr>
            <a:r>
              <a:rPr lang="fr-FR" sz="1800" dirty="0" err="1">
                <a:solidFill>
                  <a:schemeClr val="tx1">
                    <a:lumMod val="85000"/>
                    <a:lumOff val="15000"/>
                  </a:schemeClr>
                </a:solidFill>
              </a:rPr>
              <a:t>Bitbucket</a:t>
            </a:r>
            <a:endParaRPr lang="fr-FR" sz="1800" dirty="0">
              <a:solidFill>
                <a:schemeClr val="tx1">
                  <a:lumMod val="85000"/>
                  <a:lumOff val="15000"/>
                </a:schemeClr>
              </a:solidFill>
            </a:endParaRPr>
          </a:p>
          <a:p>
            <a:pPr marL="800100" lvl="1" indent="-342900" algn="just">
              <a:lnSpc>
                <a:spcPct val="90000"/>
              </a:lnSpc>
              <a:buFont typeface="+mj-lt"/>
              <a:buAutoNum type="arabicPeriod"/>
            </a:pPr>
            <a:r>
              <a:rPr lang="fr-FR" sz="1800" dirty="0">
                <a:solidFill>
                  <a:schemeClr val="tx1">
                    <a:lumMod val="85000"/>
                    <a:lumOff val="15000"/>
                  </a:schemeClr>
                </a:solidFill>
              </a:rPr>
              <a:t>Microsoft Team </a:t>
            </a:r>
            <a:r>
              <a:rPr lang="fr-FR" sz="1800" dirty="0" err="1">
                <a:solidFill>
                  <a:schemeClr val="tx1">
                    <a:lumMod val="85000"/>
                    <a:lumOff val="15000"/>
                  </a:schemeClr>
                </a:solidFill>
              </a:rPr>
              <a:t>Foundation</a:t>
            </a:r>
            <a:r>
              <a:rPr lang="fr-FR" sz="1800" dirty="0">
                <a:solidFill>
                  <a:schemeClr val="tx1">
                    <a:lumMod val="85000"/>
                    <a:lumOff val="15000"/>
                  </a:schemeClr>
                </a:solidFill>
              </a:rPr>
              <a:t> Server</a:t>
            </a:r>
          </a:p>
          <a:p>
            <a:pPr marL="800100" lvl="1" indent="-342900" algn="just">
              <a:lnSpc>
                <a:spcPct val="90000"/>
              </a:lnSpc>
              <a:buFont typeface="+mj-lt"/>
              <a:buAutoNum type="arabicPeriod"/>
            </a:pPr>
            <a:r>
              <a:rPr lang="fr-FR" sz="1800" dirty="0" err="1">
                <a:solidFill>
                  <a:schemeClr val="tx1">
                    <a:lumMod val="85000"/>
                    <a:lumOff val="15000"/>
                  </a:schemeClr>
                </a:solidFill>
              </a:rPr>
              <a:t>Phabricator</a:t>
            </a:r>
            <a:endParaRPr lang="fr-FR" sz="1800" dirty="0">
              <a:solidFill>
                <a:schemeClr val="tx1">
                  <a:lumMod val="85000"/>
                  <a:lumOff val="15000"/>
                </a:schemeClr>
              </a:solidFill>
            </a:endParaRPr>
          </a:p>
          <a:p>
            <a:pPr marL="800100" lvl="1" indent="-342900" algn="just">
              <a:lnSpc>
                <a:spcPct val="90000"/>
              </a:lnSpc>
              <a:buFont typeface="+mj-lt"/>
              <a:buAutoNum type="arabicPeriod"/>
            </a:pPr>
            <a:r>
              <a:rPr lang="fr-FR" sz="1800" dirty="0" err="1">
                <a:solidFill>
                  <a:schemeClr val="tx1">
                    <a:lumMod val="85000"/>
                    <a:lumOff val="15000"/>
                  </a:schemeClr>
                </a:solidFill>
              </a:rPr>
              <a:t>GitLab</a:t>
            </a:r>
            <a:endParaRPr lang="fr-FR" sz="1800" dirty="0">
              <a:solidFill>
                <a:schemeClr val="tx1">
                  <a:lumMod val="85000"/>
                  <a:lumOff val="15000"/>
                </a:schemeClr>
              </a:solidFill>
            </a:endParaRPr>
          </a:p>
          <a:p>
            <a:pPr marL="800100" lvl="1" indent="-342900" algn="just">
              <a:lnSpc>
                <a:spcPct val="90000"/>
              </a:lnSpc>
              <a:buFont typeface="+mj-lt"/>
              <a:buAutoNum type="arabicPeriod"/>
            </a:pPr>
            <a:r>
              <a:rPr lang="fr-FR" sz="1800" dirty="0">
                <a:solidFill>
                  <a:schemeClr val="tx1">
                    <a:lumMod val="85000"/>
                    <a:lumOff val="15000"/>
                  </a:schemeClr>
                </a:solidFill>
              </a:rPr>
              <a:t>Assembla</a:t>
            </a:r>
          </a:p>
          <a:p>
            <a:pPr marL="800100" lvl="1" indent="-342900" algn="just">
              <a:lnSpc>
                <a:spcPct val="90000"/>
              </a:lnSpc>
              <a:buFont typeface="+mj-lt"/>
              <a:buAutoNum type="arabicPeriod"/>
            </a:pPr>
            <a:r>
              <a:rPr lang="fr-FR" sz="1800" dirty="0" err="1">
                <a:solidFill>
                  <a:schemeClr val="tx1">
                    <a:lumMod val="85000"/>
                    <a:lumOff val="15000"/>
                  </a:schemeClr>
                </a:solidFill>
              </a:rPr>
              <a:t>Beanstalk</a:t>
            </a:r>
            <a:endParaRPr lang="fr-FR" sz="1800" dirty="0">
              <a:solidFill>
                <a:schemeClr val="tx1">
                  <a:lumMod val="85000"/>
                  <a:lumOff val="15000"/>
                </a:schemeClr>
              </a:solidFill>
            </a:endParaRPr>
          </a:p>
          <a:p>
            <a:pPr marL="800100" lvl="1" indent="-342900" algn="just">
              <a:lnSpc>
                <a:spcPct val="90000"/>
              </a:lnSpc>
              <a:buFont typeface="+mj-lt"/>
              <a:buAutoNum type="arabicPeriod"/>
            </a:pPr>
            <a:r>
              <a:rPr lang="fr-FR" sz="1800" dirty="0" err="1">
                <a:solidFill>
                  <a:schemeClr val="tx1">
                    <a:lumMod val="85000"/>
                    <a:lumOff val="15000"/>
                  </a:schemeClr>
                </a:solidFill>
              </a:rPr>
              <a:t>SourceForge</a:t>
            </a:r>
            <a:endParaRPr lang="fr-FR" sz="1800" dirty="0">
              <a:solidFill>
                <a:schemeClr val="tx1">
                  <a:lumMod val="85000"/>
                  <a:lumOff val="15000"/>
                </a:schemeClr>
              </a:solidFill>
            </a:endParaRPr>
          </a:p>
          <a:p>
            <a:pPr marL="800100" lvl="1" indent="-342900" algn="just">
              <a:lnSpc>
                <a:spcPct val="90000"/>
              </a:lnSpc>
              <a:buFont typeface="+mj-lt"/>
              <a:buAutoNum type="arabicPeriod"/>
            </a:pPr>
            <a:r>
              <a:rPr lang="fr-FR" sz="1800" dirty="0">
                <a:solidFill>
                  <a:schemeClr val="tx1">
                    <a:lumMod val="85000"/>
                    <a:lumOff val="15000"/>
                  </a:schemeClr>
                </a:solidFill>
              </a:rPr>
              <a:t>Helix </a:t>
            </a:r>
            <a:r>
              <a:rPr lang="fr-FR" sz="1800" dirty="0" err="1">
                <a:solidFill>
                  <a:schemeClr val="tx1">
                    <a:lumMod val="85000"/>
                    <a:lumOff val="15000"/>
                  </a:schemeClr>
                </a:solidFill>
              </a:rPr>
              <a:t>Core</a:t>
            </a:r>
            <a:endParaRPr lang="fr-FR" sz="1800" dirty="0">
              <a:solidFill>
                <a:schemeClr val="tx1">
                  <a:lumMod val="85000"/>
                  <a:lumOff val="15000"/>
                </a:schemeClr>
              </a:solidFill>
            </a:endParaRPr>
          </a:p>
        </p:txBody>
      </p:sp>
    </p:spTree>
    <p:extLst>
      <p:ext uri="{BB962C8B-B14F-4D97-AF65-F5344CB8AC3E}">
        <p14:creationId xmlns:p14="http://schemas.microsoft.com/office/powerpoint/2010/main" val="452113438"/>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4" name="Rectangle 23">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 5">
            <a:extLst>
              <a:ext uri="{FF2B5EF4-FFF2-40B4-BE49-F238E27FC236}">
                <a16:creationId xmlns:a16="http://schemas.microsoft.com/office/drawing/2014/main" id="{55F52F14-4389-4F64-A4BD-8B120253501C}"/>
              </a:ext>
            </a:extLst>
          </p:cNvPr>
          <p:cNvPicPr>
            <a:picLocks noChangeAspect="1"/>
          </p:cNvPicPr>
          <p:nvPr/>
        </p:nvPicPr>
        <p:blipFill>
          <a:blip r:embed="rId3"/>
          <a:stretch>
            <a:fillRect/>
          </a:stretch>
        </p:blipFill>
        <p:spPr>
          <a:xfrm>
            <a:off x="1571449" y="714329"/>
            <a:ext cx="9045925" cy="5427555"/>
          </a:xfrm>
          <a:prstGeom prst="rect">
            <a:avLst/>
          </a:prstGeom>
        </p:spPr>
      </p:pic>
      <p:sp>
        <p:nvSpPr>
          <p:cNvPr id="19" name="ZoneTexte 18">
            <a:extLst>
              <a:ext uri="{FF2B5EF4-FFF2-40B4-BE49-F238E27FC236}">
                <a16:creationId xmlns:a16="http://schemas.microsoft.com/office/drawing/2014/main" id="{197BEBFA-2C0D-4F69-90CC-8B941F8E9DB9}"/>
              </a:ext>
            </a:extLst>
          </p:cNvPr>
          <p:cNvSpPr txBox="1"/>
          <p:nvPr/>
        </p:nvSpPr>
        <p:spPr>
          <a:xfrm>
            <a:off x="390385" y="81835"/>
            <a:ext cx="6097604" cy="369332"/>
          </a:xfrm>
          <a:prstGeom prst="rect">
            <a:avLst/>
          </a:prstGeom>
          <a:noFill/>
        </p:spPr>
        <p:txBody>
          <a:bodyPr wrap="square">
            <a:spAutoFit/>
          </a:bodyPr>
          <a:lstStyle/>
          <a:p>
            <a:r>
              <a:rPr lang="fr-FR" sz="1800" dirty="0">
                <a:solidFill>
                  <a:schemeClr val="tx1">
                    <a:lumMod val="85000"/>
                    <a:lumOff val="15000"/>
                  </a:schemeClr>
                </a:solidFill>
              </a:rPr>
              <a:t>Langages de programmation supportés par </a:t>
            </a:r>
            <a:r>
              <a:rPr lang="fr-FR" sz="1800" dirty="0" err="1">
                <a:solidFill>
                  <a:schemeClr val="tx1">
                    <a:lumMod val="85000"/>
                    <a:lumOff val="15000"/>
                  </a:schemeClr>
                </a:solidFill>
              </a:rPr>
              <a:t>Github</a:t>
            </a:r>
            <a:endParaRPr lang="fr-FR" dirty="0"/>
          </a:p>
        </p:txBody>
      </p:sp>
    </p:spTree>
    <p:extLst>
      <p:ext uri="{BB962C8B-B14F-4D97-AF65-F5344CB8AC3E}">
        <p14:creationId xmlns:p14="http://schemas.microsoft.com/office/powerpoint/2010/main" val="244015975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p:txBody>
          <a:bodyPr/>
          <a:lstStyle/>
          <a:p>
            <a:r>
              <a:rPr lang="fr-FR" dirty="0"/>
              <a:t>Quelques Fonctionnalités </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p:txBody>
          <a:bodyPr/>
          <a:lstStyle/>
          <a:p>
            <a:r>
              <a:rPr lang="fr-FR" dirty="0"/>
              <a:t>Hébergement de projets.</a:t>
            </a:r>
          </a:p>
          <a:p>
            <a:r>
              <a:rPr lang="fr-FR" dirty="0"/>
              <a:t>Partage de projets.</a:t>
            </a:r>
          </a:p>
          <a:p>
            <a:r>
              <a:rPr lang="fr-FR" dirty="0"/>
              <a:t>Octroi d’accès en écriture aux projets.</a:t>
            </a:r>
          </a:p>
          <a:p>
            <a:r>
              <a:rPr lang="fr-FR" dirty="0"/>
              <a:t>Gestion de versions</a:t>
            </a:r>
          </a:p>
          <a:p>
            <a:r>
              <a:rPr lang="fr-FR" dirty="0"/>
              <a:t>Possibilité de suivre des personnes (des projets).</a:t>
            </a:r>
          </a:p>
          <a:p>
            <a:r>
              <a:rPr lang="fr-FR" dirty="0"/>
              <a:t>Possibilité de commenter les projets.</a:t>
            </a:r>
          </a:p>
          <a:p>
            <a:r>
              <a:rPr lang="fr-FR" b="1" dirty="0"/>
              <a:t>L'intégration continue</a:t>
            </a:r>
          </a:p>
        </p:txBody>
      </p:sp>
    </p:spTree>
    <p:extLst>
      <p:ext uri="{BB962C8B-B14F-4D97-AF65-F5344CB8AC3E}">
        <p14:creationId xmlns:p14="http://schemas.microsoft.com/office/powerpoint/2010/main" val="4448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17" name="Freeform: Shape 16">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11760" y="1817423"/>
            <a:ext cx="9265919" cy="4959297"/>
          </a:xfrm>
        </p:spPr>
        <p:txBody>
          <a:bodyPr>
            <a:normAutofit/>
          </a:bodyPr>
          <a:lstStyle/>
          <a:p>
            <a:pPr algn="just">
              <a:lnSpc>
                <a:spcPct val="90000"/>
              </a:lnSpc>
            </a:pPr>
            <a:r>
              <a:rPr lang="fr-FR" dirty="0">
                <a:solidFill>
                  <a:schemeClr val="tx1">
                    <a:lumMod val="85000"/>
                    <a:lumOff val="15000"/>
                  </a:schemeClr>
                </a:solidFill>
              </a:rPr>
              <a:t>L’intégration continue est un ensemble de pratiques consistant à tester de manière automatisée chaque révision de code avant de le déployer en production.</a:t>
            </a:r>
          </a:p>
          <a:p>
            <a:pPr algn="just">
              <a:lnSpc>
                <a:spcPct val="90000"/>
              </a:lnSpc>
            </a:pPr>
            <a:r>
              <a:rPr lang="fr-FR" b="0" i="0" dirty="0">
                <a:solidFill>
                  <a:srgbClr val="35211A"/>
                </a:solidFill>
                <a:effectLst/>
                <a:latin typeface="Heebo"/>
              </a:rPr>
              <a:t>Lorsque le développeur code une fonctionnalité, il conçoit également le test associé et ajoute le tout à son dépôt de code.</a:t>
            </a:r>
            <a:endParaRPr lang="fr-FR" b="0" i="0" dirty="0">
              <a:solidFill>
                <a:schemeClr val="tx1">
                  <a:lumMod val="85000"/>
                  <a:lumOff val="15000"/>
                </a:schemeClr>
              </a:solidFill>
              <a:effectLst/>
              <a:latin typeface="Heebo"/>
            </a:endParaRPr>
          </a:p>
          <a:p>
            <a:pPr algn="just">
              <a:lnSpc>
                <a:spcPct val="90000"/>
              </a:lnSpc>
            </a:pPr>
            <a:r>
              <a:rPr lang="fr-FR" b="0" i="0" dirty="0">
                <a:solidFill>
                  <a:srgbClr val="35211A"/>
                </a:solidFill>
                <a:effectLst/>
                <a:latin typeface="Heebo"/>
              </a:rPr>
              <a:t>Le serveur d’intégration va ensuite faire tourner tous les tests pour vérifier qu’aucune régression n’a été introduite dans le code source suite à cet ajout.</a:t>
            </a:r>
            <a:endParaRPr lang="fr-FR" dirty="0">
              <a:solidFill>
                <a:schemeClr val="tx1">
                  <a:lumMod val="85000"/>
                  <a:lumOff val="15000"/>
                </a:schemeClr>
              </a:solidFill>
              <a:latin typeface="Heebo"/>
            </a:endParaRPr>
          </a:p>
          <a:p>
            <a:pPr algn="just">
              <a:lnSpc>
                <a:spcPct val="90000"/>
              </a:lnSpc>
            </a:pPr>
            <a:r>
              <a:rPr lang="fr-FR" b="0" i="0" dirty="0">
                <a:solidFill>
                  <a:srgbClr val="35211A"/>
                </a:solidFill>
                <a:effectLst/>
                <a:latin typeface="Heebo"/>
              </a:rPr>
              <a:t>Si un problème est identifié, le déploiement n’a pas lieu et les Dev sont notifiés.</a:t>
            </a:r>
            <a:endParaRPr lang="fr-FR" b="0" i="0" dirty="0">
              <a:solidFill>
                <a:schemeClr val="tx1">
                  <a:lumMod val="85000"/>
                  <a:lumOff val="15000"/>
                </a:schemeClr>
              </a:solidFill>
              <a:effectLst/>
              <a:latin typeface="Heebo"/>
            </a:endParaRPr>
          </a:p>
          <a:p>
            <a:pPr algn="just">
              <a:lnSpc>
                <a:spcPct val="90000"/>
              </a:lnSpc>
            </a:pPr>
            <a:r>
              <a:rPr lang="fr-FR" b="0" i="0" dirty="0">
                <a:solidFill>
                  <a:srgbClr val="35211A"/>
                </a:solidFill>
                <a:effectLst/>
                <a:latin typeface="Heebo"/>
              </a:rPr>
              <a:t>Si aucune erreur n’est remontée, le serveur d’intégration peut déployer directement le code en production. </a:t>
            </a:r>
          </a:p>
          <a:p>
            <a:pPr algn="l"/>
            <a:r>
              <a:rPr lang="fr-FR" b="0" i="0" dirty="0">
                <a:solidFill>
                  <a:srgbClr val="35211A"/>
                </a:solidFill>
                <a:effectLst/>
                <a:latin typeface="Heebo"/>
              </a:rPr>
              <a:t>Ainsi, avec l’intégration continue la phase de tests automatisés est complètement intégrée au flux de déploiement. </a:t>
            </a:r>
          </a:p>
          <a:p>
            <a:pPr marL="0" indent="0">
              <a:buNone/>
            </a:pPr>
            <a:endParaRPr lang="fr-FR" dirty="0">
              <a:solidFill>
                <a:schemeClr val="tx1">
                  <a:lumMod val="85000"/>
                  <a:lumOff val="15000"/>
                </a:schemeClr>
              </a:solidFill>
            </a:endParaRPr>
          </a:p>
        </p:txBody>
      </p:sp>
      <p:sp>
        <p:nvSpPr>
          <p:cNvPr id="10" name="Titre 1">
            <a:extLst>
              <a:ext uri="{FF2B5EF4-FFF2-40B4-BE49-F238E27FC236}">
                <a16:creationId xmlns:a16="http://schemas.microsoft.com/office/drawing/2014/main" id="{1520176F-7C6B-490A-8271-3000DC2D0CD2}"/>
              </a:ext>
            </a:extLst>
          </p:cNvPr>
          <p:cNvSpPr>
            <a:spLocks noGrp="1"/>
          </p:cNvSpPr>
          <p:nvPr>
            <p:ph type="title"/>
          </p:nvPr>
        </p:nvSpPr>
        <p:spPr>
          <a:xfrm>
            <a:off x="685801" y="500743"/>
            <a:ext cx="7402285" cy="1360714"/>
          </a:xfrm>
        </p:spPr>
        <p:txBody>
          <a:bodyPr>
            <a:normAutofit/>
          </a:bodyPr>
          <a:lstStyle/>
          <a:p>
            <a:r>
              <a:rPr lang="fr-FR" dirty="0"/>
              <a:t>Intégration continue</a:t>
            </a:r>
          </a:p>
        </p:txBody>
      </p:sp>
    </p:spTree>
    <p:extLst>
      <p:ext uri="{BB962C8B-B14F-4D97-AF65-F5344CB8AC3E}">
        <p14:creationId xmlns:p14="http://schemas.microsoft.com/office/powerpoint/2010/main" val="3091843601"/>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0" name="Titre 1">
            <a:extLst>
              <a:ext uri="{FF2B5EF4-FFF2-40B4-BE49-F238E27FC236}">
                <a16:creationId xmlns:a16="http://schemas.microsoft.com/office/drawing/2014/main" id="{1520176F-7C6B-490A-8271-3000DC2D0CD2}"/>
              </a:ext>
            </a:extLst>
          </p:cNvPr>
          <p:cNvSpPr>
            <a:spLocks noGrp="1"/>
          </p:cNvSpPr>
          <p:nvPr>
            <p:ph type="title"/>
          </p:nvPr>
        </p:nvSpPr>
        <p:spPr>
          <a:xfrm>
            <a:off x="486876" y="2032000"/>
            <a:ext cx="4513792" cy="2819398"/>
          </a:xfrm>
        </p:spPr>
        <p:txBody>
          <a:bodyPr vert="horz" lIns="91440" tIns="45720" rIns="91440" bIns="45720" rtlCol="0" anchor="b">
            <a:normAutofit/>
          </a:bodyPr>
          <a:lstStyle/>
          <a:p>
            <a:pPr algn="r"/>
            <a:r>
              <a:rPr lang="en-US" sz="4800"/>
              <a:t>Intégration continue</a:t>
            </a:r>
          </a:p>
        </p:txBody>
      </p:sp>
      <p:sp>
        <p:nvSpPr>
          <p:cNvPr id="24" name="Freeform 5">
            <a:extLst>
              <a:ext uri="{FF2B5EF4-FFF2-40B4-BE49-F238E27FC236}">
                <a16:creationId xmlns:a16="http://schemas.microsoft.com/office/drawing/2014/main" id="{9CDA5D36-CABB-4B66-A6AE-98C32891C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1"/>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6" name="Freeform 14">
            <a:extLst>
              <a:ext uri="{FF2B5EF4-FFF2-40B4-BE49-F238E27FC236}">
                <a16:creationId xmlns:a16="http://schemas.microsoft.com/office/drawing/2014/main" id="{D3610325-2E01-4A10-9699-F3F047A5D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5603367D-E67B-4C5F-B32C-A4DCE175E1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29" name="Straight Connector 28">
              <a:extLst>
                <a:ext uri="{FF2B5EF4-FFF2-40B4-BE49-F238E27FC236}">
                  <a16:creationId xmlns:a16="http://schemas.microsoft.com/office/drawing/2014/main" id="{87CA7E52-2D3D-4A73-897A-26DDD937F1A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01C8991-ADCE-42D9-B956-AFFC4536C47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DA75D41-B910-4C91-B4BE-D4FB46A46E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1570BA5-42E4-4D3E-A518-EA1F06E2E7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C5901F9-B873-4903-9717-A43C760D63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47C1BF2-F77A-47C2-9A0D-CC49E8B7C5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FAE46F6-3AE4-477B-AEA3-11B074A8C00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0A038F7-9DE7-4A90-976F-265DC39F4B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AB583C2-FAE0-4D6A-AFD5-DD89396A949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A2A74C6-E21E-467A-B257-2B505400CE8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DB7A5F-BE4E-48A6-8FD1-140BC738A7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C9C85FA-3456-477D-81BE-A3EB395939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BBEC98F-AEC8-4B6C-976B-267E2E4245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16410C-2DB8-44BC-9A8B-412D647F5B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E1F5255-23E6-429D-907D-BB0D8DE022F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9AF50CA-9180-4E13-BEA7-F7D00C2AF2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C069D2C-E4AD-4123-BD71-326C783101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D958AE-AD6D-4F3C-B158-89D96BCA08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5177CA3-31C7-4B83-ADD2-3E134D7ED3E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BFF55632-4C25-474D-A467-2DB156C2D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D300455-DEA8-43BC-8A82-AC73AB72066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A0DCE2B-5A7B-411A-9BFD-9CF85117C5C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456CD2-651D-40AD-842D-2763E44521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ECC08F9-CA6C-4861-BFD9-4EC8A1007F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129ED64-1037-4D22-A49D-1A386DF497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3C2550-397B-40FA-AB0B-6DC5DC1740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ABF628F-72E5-4D37-9BB7-E749C094B76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01C00F6-48F5-478D-8735-42A8CBB91A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894B964-D6C8-4219-871B-16F63834A1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88B5F16-FE81-461F-BF9B-BA90A23285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99FFA72-A8D7-4E27-9EA7-2A4FE0059C2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D14C873-96AC-4BBA-8DDC-202B32B0EC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643C47B3-DCF2-44C0-BE29-7A82FBCF412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4BDB1D8-88E3-4DDA-8EAB-BE8A7FA199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27351A6-002F-4F42-A3A2-B7525D4433A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B6CA314-C827-4076-959B-4E9C724565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7CCD13F-BB71-4B7A-811D-917B080A41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01E49FC-E040-4D26-ABF7-303DA67802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B9282B3-B1A9-4A8B-AEE1-BACEC0F709F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CDC10BE6-BFCA-4E4F-B77D-218CD06F2D8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DC84183-5841-4B87-9A2C-CF2AC99727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7742C9B-AE29-4445-B243-84B550891F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C398CF4-01B7-41AB-9926-7E58D139F07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4155282-B603-49AB-BA9B-B78E2949034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82CA815-891E-40AF-81C8-DFB4157D317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6DAC98D-BE44-4ABA-BCF4-56775DCB689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5E4AFA3-3F0C-40B0-94EC-2D9339CA1DB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3CA4E88-C418-452C-9D74-E356B528AA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8872687-B2DB-4538-A3D2-BC4580353E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35CB7F4-FEAA-495F-893D-A28F8B608B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0D480FF-7392-40FB-9A3E-5E2D15668B5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490509C-B09E-4642-8975-91BB4684F5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4F7D4DE-5DB4-458D-B9B4-38297AE799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D4F1B18-9CCF-41A3-BF2A-97D97456A77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AAFD58E-86CB-4189-BD27-2939C35915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66A8561-E65D-4675-B448-0FA92CBD1F1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F49DE23-2BC7-4056-A75C-5CA0F8E2415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D8C256C-D573-4B6F-92A9-23DBC5189B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0286D0D-A1C1-4640-B8A9-2A842ED126A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E270C88-6227-41FD-8459-3B74B15680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035D064-A6BD-495D-A380-45435595C8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347B65C1-C657-492F-854E-E9F2382FEF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BD5ED32-5D83-42BA-B06B-2FCC5EDFF8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8F1EC87-926B-4C53-A72F-801C0C5EFB2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9EA41EC-1758-4554-A707-6D35448A27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26B22D2-C2E2-4723-AE14-F19DFBB0B8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19AEBD37-2AEB-4C71-B9B0-A656596820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EE3DECB-B2B9-4556-AF30-42D7B01924B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F1D37BD9-CB45-439F-823A-F639912D82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76A752C-7054-4446-84CC-DED60E4859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12337DE-B7CF-41C4-A4BA-B32E05239C6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2DC00D2-FF99-4E56-91C9-DAC2390515A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E947083D-4ACF-478F-94DA-9038980D915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96FE15D-CDE5-49DB-91FD-B4599688D6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778DB54-2246-4529-8D48-2081DD9C35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D10A58C-A6DC-4C2F-8CDD-D8ED7AFB470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9342724-2DAE-453E-B79B-1C44334D389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4C638F2B-13C6-4449-B7B0-846B57FF08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pic>
        <p:nvPicPr>
          <p:cNvPr id="6" name="Image 5">
            <a:extLst>
              <a:ext uri="{FF2B5EF4-FFF2-40B4-BE49-F238E27FC236}">
                <a16:creationId xmlns:a16="http://schemas.microsoft.com/office/drawing/2014/main" id="{9CBD3839-3DCA-49A5-B63D-349DAB27B52C}"/>
              </a:ext>
            </a:extLst>
          </p:cNvPr>
          <p:cNvPicPr>
            <a:picLocks noChangeAspect="1"/>
          </p:cNvPicPr>
          <p:nvPr/>
        </p:nvPicPr>
        <p:blipFill>
          <a:blip r:embed="rId4"/>
          <a:stretch>
            <a:fillRect/>
          </a:stretch>
        </p:blipFill>
        <p:spPr>
          <a:xfrm>
            <a:off x="6664679" y="2623903"/>
            <a:ext cx="5124328" cy="2831191"/>
          </a:xfrm>
          <a:prstGeom prst="rect">
            <a:avLst/>
          </a:prstGeom>
        </p:spPr>
      </p:pic>
    </p:spTree>
    <p:extLst>
      <p:ext uri="{BB962C8B-B14F-4D97-AF65-F5344CB8AC3E}">
        <p14:creationId xmlns:p14="http://schemas.microsoft.com/office/powerpoint/2010/main" val="2585698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17" name="Freeform: Shape 16">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11760" y="1817423"/>
            <a:ext cx="9265919" cy="4959297"/>
          </a:xfrm>
        </p:spPr>
        <p:txBody>
          <a:bodyPr>
            <a:normAutofit/>
          </a:bodyPr>
          <a:lstStyle/>
          <a:p>
            <a:pPr algn="just">
              <a:lnSpc>
                <a:spcPct val="90000"/>
              </a:lnSpc>
            </a:pPr>
            <a:r>
              <a:rPr lang="fr-FR" b="0" i="0" dirty="0">
                <a:solidFill>
                  <a:srgbClr val="35211A"/>
                </a:solidFill>
                <a:effectLst/>
                <a:latin typeface="Heebo"/>
              </a:rPr>
              <a:t>Bénéfice : Garantir en production un code de qualité, et donc une meilleure satisfaction des utilisateurs finaux. </a:t>
            </a:r>
          </a:p>
          <a:p>
            <a:pPr algn="just">
              <a:lnSpc>
                <a:spcPct val="90000"/>
              </a:lnSpc>
            </a:pPr>
            <a:r>
              <a:rPr lang="fr-FR" b="0" i="0" dirty="0">
                <a:solidFill>
                  <a:srgbClr val="35211A"/>
                </a:solidFill>
                <a:effectLst/>
                <a:latin typeface="Heebo"/>
              </a:rPr>
              <a:t>L'automatisation des tests de tout le code source à chaque ajout/modification de fonctionnalités permet d’éviter l’introduction de régressions en production. </a:t>
            </a:r>
          </a:p>
          <a:p>
            <a:pPr algn="just">
              <a:lnSpc>
                <a:spcPct val="90000"/>
              </a:lnSpc>
            </a:pPr>
            <a:r>
              <a:rPr lang="fr-FR" b="0" i="0" dirty="0">
                <a:solidFill>
                  <a:srgbClr val="35211A"/>
                </a:solidFill>
                <a:effectLst/>
                <a:latin typeface="Heebo"/>
              </a:rPr>
              <a:t>Les développeurs peuvent configurer les notifications du serveur d’intégration et ainsi être prévenus sur le service de leur choix en cas d’anomalies (</a:t>
            </a:r>
            <a:r>
              <a:rPr lang="fr-FR" b="0" i="0" dirty="0" err="1">
                <a:solidFill>
                  <a:srgbClr val="35211A"/>
                </a:solidFill>
                <a:effectLst/>
                <a:latin typeface="Heebo"/>
              </a:rPr>
              <a:t>webhook</a:t>
            </a:r>
            <a:r>
              <a:rPr lang="fr-FR" b="0" i="0" dirty="0">
                <a:solidFill>
                  <a:srgbClr val="35211A"/>
                </a:solidFill>
                <a:effectLst/>
                <a:latin typeface="Heebo"/>
              </a:rPr>
              <a:t>, email, etc…), gagnant ainsi un temps précieux.</a:t>
            </a:r>
          </a:p>
          <a:p>
            <a:pPr algn="just">
              <a:lnSpc>
                <a:spcPct val="90000"/>
              </a:lnSpc>
            </a:pPr>
            <a:r>
              <a:rPr lang="fr-FR" b="0" i="0" dirty="0">
                <a:solidFill>
                  <a:srgbClr val="35211A"/>
                </a:solidFill>
                <a:effectLst/>
                <a:latin typeface="Heebo"/>
              </a:rPr>
              <a:t>L’intégration continue permet également aux Dev d’avoir un retour plus rapide sur leur développement. Il n’y a donc plus besoin d’attendre plusieurs semaines pour identifier les erreurs et les corriger.</a:t>
            </a:r>
          </a:p>
          <a:p>
            <a:pPr algn="just">
              <a:lnSpc>
                <a:spcPct val="90000"/>
              </a:lnSpc>
            </a:pPr>
            <a:r>
              <a:rPr lang="fr-FR" b="0" i="0" dirty="0">
                <a:solidFill>
                  <a:srgbClr val="35211A"/>
                </a:solidFill>
                <a:effectLst/>
                <a:latin typeface="Heebo"/>
              </a:rPr>
              <a:t>l’intégration continue favorise le travail en équipe.</a:t>
            </a:r>
            <a:r>
              <a:rPr lang="fr-FR" dirty="0">
                <a:solidFill>
                  <a:srgbClr val="35211A"/>
                </a:solidFill>
                <a:latin typeface="Heebo"/>
              </a:rPr>
              <a:t> </a:t>
            </a:r>
            <a:r>
              <a:rPr lang="fr-FR" b="0" i="0" dirty="0">
                <a:solidFill>
                  <a:srgbClr val="35211A"/>
                </a:solidFill>
                <a:effectLst/>
                <a:latin typeface="Heebo"/>
              </a:rPr>
              <a:t>En intégrant les révisions de code quotidiennement, le risque d’erreur est réduit au minimum. Les conflits au sein de l’équipe se font plus rares et les Dev n’ont plus peur de “casser le code” à chaque déploiement.</a:t>
            </a:r>
          </a:p>
        </p:txBody>
      </p:sp>
      <p:sp>
        <p:nvSpPr>
          <p:cNvPr id="10" name="Titre 1">
            <a:extLst>
              <a:ext uri="{FF2B5EF4-FFF2-40B4-BE49-F238E27FC236}">
                <a16:creationId xmlns:a16="http://schemas.microsoft.com/office/drawing/2014/main" id="{1520176F-7C6B-490A-8271-3000DC2D0CD2}"/>
              </a:ext>
            </a:extLst>
          </p:cNvPr>
          <p:cNvSpPr>
            <a:spLocks noGrp="1"/>
          </p:cNvSpPr>
          <p:nvPr>
            <p:ph type="title"/>
          </p:nvPr>
        </p:nvSpPr>
        <p:spPr>
          <a:xfrm>
            <a:off x="685801" y="500743"/>
            <a:ext cx="7402285" cy="1360714"/>
          </a:xfrm>
        </p:spPr>
        <p:txBody>
          <a:bodyPr>
            <a:normAutofit/>
          </a:bodyPr>
          <a:lstStyle/>
          <a:p>
            <a:r>
              <a:rPr lang="fr-FR" dirty="0"/>
              <a:t>Intégration continue</a:t>
            </a:r>
          </a:p>
        </p:txBody>
      </p:sp>
    </p:spTree>
    <p:extLst>
      <p:ext uri="{BB962C8B-B14F-4D97-AF65-F5344CB8AC3E}">
        <p14:creationId xmlns:p14="http://schemas.microsoft.com/office/powerpoint/2010/main" val="111535586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Champ d’action GITHUB</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r>
              <a:rPr lang="fr-FR" dirty="0" err="1"/>
              <a:t>Github</a:t>
            </a:r>
            <a:r>
              <a:rPr lang="fr-FR" dirty="0"/>
              <a:t> est une solution qui permet de répondre à des heuristiques comme :</a:t>
            </a:r>
          </a:p>
          <a:p>
            <a:pPr lvl="1" algn="just"/>
            <a:r>
              <a:rPr lang="fr-FR" dirty="0"/>
              <a:t>Comment mon code sera enregistré ?</a:t>
            </a:r>
          </a:p>
          <a:p>
            <a:pPr lvl="1" algn="just"/>
            <a:r>
              <a:rPr lang="fr-FR" dirty="0"/>
              <a:t>Comment je mets mon code à disposition des autres collaborateurs ?</a:t>
            </a:r>
          </a:p>
          <a:p>
            <a:pPr lvl="1" algn="just"/>
            <a:r>
              <a:rPr lang="fr-FR" dirty="0"/>
              <a:t>Comment je mets à jour mon code sans perdre les anciennes versions ?</a:t>
            </a:r>
          </a:p>
          <a:p>
            <a:pPr lvl="1" algn="just"/>
            <a:r>
              <a:rPr lang="fr-FR" dirty="0"/>
              <a:t>Comment ne pas perdre mon code même si je perds mon ordinateur ?</a:t>
            </a:r>
          </a:p>
          <a:p>
            <a:pPr lvl="1" algn="just"/>
            <a:r>
              <a:rPr lang="fr-FR" dirty="0"/>
              <a:t>Quel collaborateur a effectué tel changement ?</a:t>
            </a:r>
          </a:p>
          <a:p>
            <a:pPr lvl="1" algn="just"/>
            <a:r>
              <a:rPr lang="fr-FR" dirty="0"/>
              <a:t>Puis je revenir à la version précédente ?</a:t>
            </a:r>
          </a:p>
          <a:p>
            <a:pPr lvl="1" algn="just"/>
            <a:endParaRPr lang="fr-FR" dirty="0"/>
          </a:p>
        </p:txBody>
      </p:sp>
    </p:spTree>
    <p:extLst>
      <p:ext uri="{BB962C8B-B14F-4D97-AF65-F5344CB8AC3E}">
        <p14:creationId xmlns:p14="http://schemas.microsoft.com/office/powerpoint/2010/main" val="3904569369"/>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Jargon Git</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lnSpc>
                <a:spcPct val="90000"/>
              </a:lnSpc>
            </a:pPr>
            <a:r>
              <a:rPr lang="fr-FR" dirty="0">
                <a:solidFill>
                  <a:schemeClr val="tx1">
                    <a:lumMod val="85000"/>
                    <a:lumOff val="15000"/>
                  </a:schemeClr>
                </a:solidFill>
              </a:rPr>
              <a:t>Directory : Folder (Dossier)</a:t>
            </a:r>
          </a:p>
          <a:p>
            <a:pPr algn="just">
              <a:lnSpc>
                <a:spcPct val="90000"/>
              </a:lnSpc>
            </a:pPr>
            <a:r>
              <a:rPr lang="fr-FR" dirty="0">
                <a:solidFill>
                  <a:schemeClr val="tx1">
                    <a:lumMod val="85000"/>
                    <a:lumOff val="15000"/>
                  </a:schemeClr>
                </a:solidFill>
              </a:rPr>
              <a:t>Terminal ou Command Line : Interface de commandes</a:t>
            </a:r>
          </a:p>
          <a:p>
            <a:pPr algn="just">
              <a:lnSpc>
                <a:spcPct val="90000"/>
              </a:lnSpc>
            </a:pPr>
            <a:r>
              <a:rPr lang="fr-FR" dirty="0">
                <a:solidFill>
                  <a:schemeClr val="tx1">
                    <a:lumMod val="85000"/>
                    <a:lumOff val="15000"/>
                  </a:schemeClr>
                </a:solidFill>
              </a:rPr>
              <a:t>CLI : Command Line Interface</a:t>
            </a:r>
          </a:p>
          <a:p>
            <a:pPr algn="just">
              <a:lnSpc>
                <a:spcPct val="90000"/>
              </a:lnSpc>
            </a:pPr>
            <a:r>
              <a:rPr lang="fr-FR" dirty="0">
                <a:solidFill>
                  <a:schemeClr val="tx1">
                    <a:lumMod val="85000"/>
                    <a:lumOff val="15000"/>
                  </a:schemeClr>
                </a:solidFill>
              </a:rPr>
              <a:t>cd : Change directory (change de dossier)</a:t>
            </a:r>
          </a:p>
          <a:p>
            <a:pPr algn="just">
              <a:lnSpc>
                <a:spcPct val="90000"/>
              </a:lnSpc>
            </a:pPr>
            <a:r>
              <a:rPr lang="fr-FR" dirty="0">
                <a:solidFill>
                  <a:schemeClr val="tx1">
                    <a:lumMod val="85000"/>
                    <a:lumOff val="15000"/>
                  </a:schemeClr>
                </a:solidFill>
              </a:rPr>
              <a:t>Code Editor : Programme d'édition de texte conçu spécifiquement pour l'édition du code source des programmes informatiques.</a:t>
            </a:r>
          </a:p>
          <a:p>
            <a:pPr algn="just">
              <a:lnSpc>
                <a:spcPct val="90000"/>
              </a:lnSpc>
            </a:pPr>
            <a:r>
              <a:rPr lang="fr-FR" dirty="0">
                <a:solidFill>
                  <a:schemeClr val="tx1">
                    <a:lumMod val="85000"/>
                    <a:lumOff val="15000"/>
                  </a:schemeClr>
                </a:solidFill>
              </a:rPr>
              <a:t>Repository : Projet, ou le dossier ou est stocké le projet.</a:t>
            </a:r>
          </a:p>
          <a:p>
            <a:pPr algn="just">
              <a:lnSpc>
                <a:spcPct val="90000"/>
              </a:lnSpc>
            </a:pPr>
            <a:r>
              <a:rPr lang="fr-FR" dirty="0">
                <a:solidFill>
                  <a:schemeClr val="tx1">
                    <a:lumMod val="85000"/>
                    <a:lumOff val="15000"/>
                  </a:schemeClr>
                </a:solidFill>
              </a:rPr>
              <a:t>GitHub : Un site pour héberger vos repositories en ligne.</a:t>
            </a:r>
          </a:p>
        </p:txBody>
      </p:sp>
    </p:spTree>
    <p:extLst>
      <p:ext uri="{BB962C8B-B14F-4D97-AF65-F5344CB8AC3E}">
        <p14:creationId xmlns:p14="http://schemas.microsoft.com/office/powerpoint/2010/main" val="2442254467"/>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Repo GitHub</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lnSpc>
                <a:spcPct val="90000"/>
              </a:lnSpc>
            </a:pPr>
            <a:r>
              <a:rPr lang="fr-FR" dirty="0">
                <a:solidFill>
                  <a:schemeClr val="tx1">
                    <a:lumMod val="85000"/>
                    <a:lumOff val="15000"/>
                  </a:schemeClr>
                </a:solidFill>
              </a:rPr>
              <a:t>Repository (aka “repo”): endroit où est conservée une copie de tous les fichiers.</a:t>
            </a:r>
          </a:p>
          <a:p>
            <a:pPr lvl="1" algn="just">
              <a:lnSpc>
                <a:spcPct val="90000"/>
              </a:lnSpc>
            </a:pPr>
            <a:r>
              <a:rPr lang="fr-FR" sz="1800" dirty="0">
                <a:solidFill>
                  <a:schemeClr val="tx1">
                    <a:lumMod val="85000"/>
                    <a:lumOff val="15000"/>
                  </a:schemeClr>
                </a:solidFill>
              </a:rPr>
              <a:t>Vous ne modifiez pas les fichiers directement dans le repo ;  </a:t>
            </a:r>
          </a:p>
          <a:p>
            <a:pPr lvl="1" algn="just">
              <a:lnSpc>
                <a:spcPct val="90000"/>
              </a:lnSpc>
            </a:pPr>
            <a:r>
              <a:rPr lang="fr-FR" sz="1800" dirty="0">
                <a:solidFill>
                  <a:schemeClr val="tx1">
                    <a:lumMod val="85000"/>
                    <a:lumOff val="15000"/>
                  </a:schemeClr>
                </a:solidFill>
              </a:rPr>
              <a:t>Vous éditez une copie de travail locale ou "arbre de travail".</a:t>
            </a:r>
          </a:p>
          <a:p>
            <a:pPr lvl="1" algn="just">
              <a:lnSpc>
                <a:spcPct val="90000"/>
              </a:lnSpc>
            </a:pPr>
            <a:r>
              <a:rPr lang="fr-FR" sz="1800" dirty="0">
                <a:solidFill>
                  <a:schemeClr val="tx1">
                    <a:lumMod val="85000"/>
                    <a:lumOff val="15000"/>
                  </a:schemeClr>
                </a:solidFill>
              </a:rPr>
              <a:t>Puis vous déposez vos fichiers édités dans le repo</a:t>
            </a:r>
          </a:p>
          <a:p>
            <a:pPr algn="just">
              <a:lnSpc>
                <a:spcPct val="90000"/>
              </a:lnSpc>
            </a:pPr>
            <a:endParaRPr lang="fr-FR" dirty="0">
              <a:solidFill>
                <a:schemeClr val="tx1">
                  <a:lumMod val="85000"/>
                  <a:lumOff val="15000"/>
                </a:schemeClr>
              </a:solidFill>
            </a:endParaRPr>
          </a:p>
          <a:p>
            <a:pPr algn="just">
              <a:lnSpc>
                <a:spcPct val="90000"/>
              </a:lnSpc>
            </a:pPr>
            <a:r>
              <a:rPr lang="fr-FR" dirty="0">
                <a:solidFill>
                  <a:schemeClr val="tx1">
                    <a:lumMod val="85000"/>
                    <a:lumOff val="15000"/>
                  </a:schemeClr>
                </a:solidFill>
              </a:rPr>
              <a:t>En général, chaque utilisateur a sa propre copie du repo.</a:t>
            </a:r>
          </a:p>
          <a:p>
            <a:pPr algn="just">
              <a:lnSpc>
                <a:spcPct val="90000"/>
              </a:lnSpc>
            </a:pPr>
            <a:endParaRPr lang="fr-FR" dirty="0">
              <a:solidFill>
                <a:schemeClr val="tx1">
                  <a:lumMod val="85000"/>
                  <a:lumOff val="15000"/>
                </a:schemeClr>
              </a:solidFill>
            </a:endParaRPr>
          </a:p>
          <a:p>
            <a:pPr algn="just">
              <a:lnSpc>
                <a:spcPct val="90000"/>
              </a:lnSpc>
            </a:pPr>
            <a:r>
              <a:rPr lang="fr-FR" dirty="0">
                <a:solidFill>
                  <a:schemeClr val="tx1">
                    <a:lumMod val="85000"/>
                    <a:lumOff val="15000"/>
                  </a:schemeClr>
                </a:solidFill>
              </a:rPr>
              <a:t>Les fichiers de votre répertoire de travail doivent être ajoutés au repo afin d'être tracés (traçabilité).</a:t>
            </a:r>
          </a:p>
        </p:txBody>
      </p:sp>
    </p:spTree>
    <p:extLst>
      <p:ext uri="{BB962C8B-B14F-4D97-AF65-F5344CB8AC3E}">
        <p14:creationId xmlns:p14="http://schemas.microsoft.com/office/powerpoint/2010/main" val="382353164"/>
      </p:ext>
    </p:extLst>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Que contient un Repo GitHub?</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lnSpc>
                <a:spcPct val="90000"/>
              </a:lnSpc>
            </a:pPr>
            <a:r>
              <a:rPr lang="fr-FR" dirty="0">
                <a:solidFill>
                  <a:schemeClr val="tx1">
                    <a:lumMod val="85000"/>
                    <a:lumOff val="15000"/>
                  </a:schemeClr>
                </a:solidFill>
              </a:rPr>
              <a:t>Tout ce qu'il faut pour créer votre projet :</a:t>
            </a:r>
          </a:p>
          <a:p>
            <a:pPr lvl="1" algn="just">
              <a:lnSpc>
                <a:spcPct val="90000"/>
              </a:lnSpc>
            </a:pPr>
            <a:r>
              <a:rPr lang="fr-FR" sz="1800" dirty="0">
                <a:solidFill>
                  <a:schemeClr val="tx1">
                    <a:lumMod val="85000"/>
                    <a:lumOff val="15000"/>
                  </a:schemeClr>
                </a:solidFill>
              </a:rPr>
              <a:t>Code source (Exemples : .java, .c, .h, .</a:t>
            </a:r>
            <a:r>
              <a:rPr lang="fr-FR" sz="1800" dirty="0" err="1">
                <a:solidFill>
                  <a:schemeClr val="tx1">
                    <a:lumMod val="85000"/>
                    <a:lumOff val="15000"/>
                  </a:schemeClr>
                </a:solidFill>
              </a:rPr>
              <a:t>cpp</a:t>
            </a:r>
            <a:r>
              <a:rPr lang="fr-FR" sz="1800" dirty="0">
                <a:solidFill>
                  <a:schemeClr val="tx1">
                    <a:lumMod val="85000"/>
                    <a:lumOff val="15000"/>
                  </a:schemeClr>
                </a:solidFill>
              </a:rPr>
              <a:t> )</a:t>
            </a:r>
          </a:p>
          <a:p>
            <a:pPr lvl="1" algn="just">
              <a:lnSpc>
                <a:spcPct val="90000"/>
              </a:lnSpc>
            </a:pPr>
            <a:r>
              <a:rPr lang="fr-FR" sz="1800" dirty="0">
                <a:solidFill>
                  <a:schemeClr val="tx1">
                    <a:lumMod val="85000"/>
                    <a:lumOff val="15000"/>
                  </a:schemeClr>
                </a:solidFill>
              </a:rPr>
              <a:t>Fichiers de compilation (</a:t>
            </a:r>
            <a:r>
              <a:rPr lang="fr-FR" sz="1800" dirty="0" err="1">
                <a:solidFill>
                  <a:schemeClr val="tx1">
                    <a:lumMod val="85000"/>
                    <a:lumOff val="15000"/>
                  </a:schemeClr>
                </a:solidFill>
              </a:rPr>
              <a:t>Makefile</a:t>
            </a:r>
            <a:r>
              <a:rPr lang="fr-FR" sz="1800" dirty="0">
                <a:solidFill>
                  <a:schemeClr val="tx1">
                    <a:lumMod val="85000"/>
                    <a:lumOff val="15000"/>
                  </a:schemeClr>
                </a:solidFill>
              </a:rPr>
              <a:t>, build.xml)</a:t>
            </a:r>
          </a:p>
          <a:p>
            <a:pPr lvl="1" algn="just">
              <a:lnSpc>
                <a:spcPct val="90000"/>
              </a:lnSpc>
            </a:pPr>
            <a:r>
              <a:rPr lang="fr-FR" sz="1800" dirty="0">
                <a:solidFill>
                  <a:schemeClr val="tx1">
                    <a:lumMod val="85000"/>
                    <a:lumOff val="15000"/>
                  </a:schemeClr>
                </a:solidFill>
              </a:rPr>
              <a:t>Autres ressources nécessaires à la construction de votre projet : versions </a:t>
            </a:r>
            <a:r>
              <a:rPr lang="fr-FR" sz="1800" dirty="0" err="1">
                <a:solidFill>
                  <a:schemeClr val="tx1">
                    <a:lumMod val="85000"/>
                    <a:lumOff val="15000"/>
                  </a:schemeClr>
                </a:solidFill>
              </a:rPr>
              <a:t>requirements</a:t>
            </a:r>
            <a:r>
              <a:rPr lang="fr-FR" sz="1800" dirty="0">
                <a:solidFill>
                  <a:schemeClr val="tx1">
                    <a:lumMod val="85000"/>
                    <a:lumOff val="15000"/>
                  </a:schemeClr>
                </a:solidFill>
              </a:rPr>
              <a:t>, icônes, texte, etc.</a:t>
            </a:r>
          </a:p>
          <a:p>
            <a:pPr algn="just">
              <a:lnSpc>
                <a:spcPct val="90000"/>
              </a:lnSpc>
            </a:pPr>
            <a:endParaRPr lang="fr-FR" dirty="0">
              <a:solidFill>
                <a:schemeClr val="tx1">
                  <a:lumMod val="85000"/>
                  <a:lumOff val="15000"/>
                </a:schemeClr>
              </a:solidFill>
            </a:endParaRPr>
          </a:p>
          <a:p>
            <a:pPr algn="just">
              <a:lnSpc>
                <a:spcPct val="90000"/>
              </a:lnSpc>
            </a:pPr>
            <a:r>
              <a:rPr lang="fr-FR" dirty="0">
                <a:solidFill>
                  <a:schemeClr val="tx1">
                    <a:lumMod val="85000"/>
                    <a:lumOff val="15000"/>
                  </a:schemeClr>
                </a:solidFill>
              </a:rPr>
              <a:t>Des choses qui ne sont généralement PAS mis en repo (elles peuvent être facilement recréées et ne prennent que de la place) :</a:t>
            </a:r>
          </a:p>
          <a:p>
            <a:pPr lvl="1" algn="just">
              <a:lnSpc>
                <a:spcPct val="90000"/>
              </a:lnSpc>
            </a:pPr>
            <a:r>
              <a:rPr lang="fr-FR" sz="1800" dirty="0">
                <a:solidFill>
                  <a:schemeClr val="tx1">
                    <a:lumMod val="85000"/>
                    <a:lumOff val="15000"/>
                  </a:schemeClr>
                </a:solidFill>
              </a:rPr>
              <a:t>Fichiers objets (.o)</a:t>
            </a:r>
          </a:p>
          <a:p>
            <a:pPr lvl="1" algn="just">
              <a:lnSpc>
                <a:spcPct val="90000"/>
              </a:lnSpc>
            </a:pPr>
            <a:r>
              <a:rPr lang="fr-FR" sz="1800" dirty="0">
                <a:solidFill>
                  <a:schemeClr val="tx1">
                    <a:lumMod val="85000"/>
                    <a:lumOff val="15000"/>
                  </a:schemeClr>
                </a:solidFill>
              </a:rPr>
              <a:t>Les exécutables (.exe)</a:t>
            </a:r>
          </a:p>
        </p:txBody>
      </p:sp>
    </p:spTree>
    <p:extLst>
      <p:ext uri="{BB962C8B-B14F-4D97-AF65-F5344CB8AC3E}">
        <p14:creationId xmlns:p14="http://schemas.microsoft.com/office/powerpoint/2010/main" val="52569229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99F444-FCBD-B140-9C05-E443FA0805C4}"/>
              </a:ext>
            </a:extLst>
          </p:cNvPr>
          <p:cNvSpPr>
            <a:spLocks noGrp="1"/>
          </p:cNvSpPr>
          <p:nvPr>
            <p:ph type="title"/>
          </p:nvPr>
        </p:nvSpPr>
        <p:spPr>
          <a:xfrm>
            <a:off x="1188721" y="609600"/>
            <a:ext cx="6143423" cy="1456267"/>
          </a:xfrm>
        </p:spPr>
        <p:txBody>
          <a:bodyPr rtlCol="0">
            <a:normAutofit/>
          </a:bodyPr>
          <a:lstStyle/>
          <a:p>
            <a:pPr rtl="0"/>
            <a:r>
              <a:rPr lang="fr-FR" dirty="0" err="1"/>
              <a:t>GitHUB</a:t>
            </a:r>
            <a:endParaRPr lang="fr-FR" dirty="0"/>
          </a:p>
        </p:txBody>
      </p:sp>
      <p:graphicFrame>
        <p:nvGraphicFramePr>
          <p:cNvPr id="5" name="Espace réservé du contenu 4" descr="Graphique SmartArt">
            <a:extLst>
              <a:ext uri="{FF2B5EF4-FFF2-40B4-BE49-F238E27FC236}">
                <a16:creationId xmlns:a16="http://schemas.microsoft.com/office/drawing/2014/main" id="{C983627E-F26C-354F-BF0A-ECCD7E968A2B}"/>
              </a:ext>
            </a:extLst>
          </p:cNvPr>
          <p:cNvGraphicFramePr>
            <a:graphicFrameLocks noGrp="1"/>
          </p:cNvGraphicFramePr>
          <p:nvPr>
            <p:ph idx="1"/>
            <p:extLst>
              <p:ext uri="{D42A27DB-BD31-4B8C-83A1-F6EECF244321}">
                <p14:modId xmlns:p14="http://schemas.microsoft.com/office/powerpoint/2010/main" val="2175288896"/>
              </p:ext>
            </p:extLst>
          </p:nvPr>
        </p:nvGraphicFramePr>
        <p:xfrm>
          <a:off x="1188721" y="2142067"/>
          <a:ext cx="6712968" cy="36491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descr="satellite contre le ciel la nuit">
            <a:extLst>
              <a:ext uri="{FF2B5EF4-FFF2-40B4-BE49-F238E27FC236}">
                <a16:creationId xmlns:a16="http://schemas.microsoft.com/office/drawing/2014/main" id="{D4F2268B-BB87-42FB-B84F-C145C01B497A}"/>
              </a:ext>
            </a:extLst>
          </p:cNvPr>
          <p:cNvPicPr>
            <a:picLocks noChangeAspect="1"/>
          </p:cNvPicPr>
          <p:nvPr/>
        </p:nvPicPr>
        <p:blipFill rotWithShape="1">
          <a:blip r:embed="rId8"/>
          <a:srcRect l="8611" r="16027" b="1"/>
          <a:stretch/>
        </p:blipFill>
        <p:spPr>
          <a:xfrm>
            <a:off x="8888133" y="4144246"/>
            <a:ext cx="3302966" cy="2717299"/>
          </a:xfrm>
          <a:custGeom>
            <a:avLst/>
            <a:gdLst>
              <a:gd name="connsiteX0" fmla="*/ 1663658 w 3039855"/>
              <a:gd name="connsiteY0" fmla="*/ 0 h 2500842"/>
              <a:gd name="connsiteX1" fmla="*/ 2947417 w 3039855"/>
              <a:gd name="connsiteY1" fmla="*/ 605417 h 2500842"/>
              <a:gd name="connsiteX2" fmla="*/ 3039855 w 3039855"/>
              <a:gd name="connsiteY2" fmla="*/ 729032 h 2500842"/>
              <a:gd name="connsiteX3" fmla="*/ 3039855 w 3039855"/>
              <a:gd name="connsiteY3" fmla="*/ 2500842 h 2500842"/>
              <a:gd name="connsiteX4" fmla="*/ 226952 w 3039855"/>
              <a:gd name="connsiteY4" fmla="*/ 2500842 h 2500842"/>
              <a:gd name="connsiteX5" fmla="*/ 155401 w 3039855"/>
              <a:gd name="connsiteY5" fmla="*/ 2366679 h 2500842"/>
              <a:gd name="connsiteX6" fmla="*/ 0 w 3039855"/>
              <a:gd name="connsiteY6" fmla="*/ 1663658 h 2500842"/>
              <a:gd name="connsiteX7" fmla="*/ 1663658 w 3039855"/>
              <a:gd name="connsiteY7" fmla="*/ 0 h 250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9855" h="2500842">
                <a:moveTo>
                  <a:pt x="1663658" y="0"/>
                </a:moveTo>
                <a:cubicBezTo>
                  <a:pt x="2180490" y="0"/>
                  <a:pt x="2642278" y="235674"/>
                  <a:pt x="2947417" y="605417"/>
                </a:cubicBezTo>
                <a:lnTo>
                  <a:pt x="3039855" y="729032"/>
                </a:lnTo>
                <a:lnTo>
                  <a:pt x="3039855" y="2500842"/>
                </a:lnTo>
                <a:lnTo>
                  <a:pt x="226952" y="2500842"/>
                </a:lnTo>
                <a:lnTo>
                  <a:pt x="155401" y="2366679"/>
                </a:lnTo>
                <a:cubicBezTo>
                  <a:pt x="55691" y="2153127"/>
                  <a:pt x="0" y="1914896"/>
                  <a:pt x="0" y="1663658"/>
                </a:cubicBezTo>
                <a:cubicBezTo>
                  <a:pt x="0" y="744845"/>
                  <a:pt x="744845" y="0"/>
                  <a:pt x="1663658" y="0"/>
                </a:cubicBezTo>
                <a:close/>
              </a:path>
            </a:pathLst>
          </a:custGeom>
        </p:spPr>
      </p:pic>
      <p:pic>
        <p:nvPicPr>
          <p:cNvPr id="7" name="Image 6" descr="image abstraite faites de points de lumière">
            <a:extLst>
              <a:ext uri="{FF2B5EF4-FFF2-40B4-BE49-F238E27FC236}">
                <a16:creationId xmlns:a16="http://schemas.microsoft.com/office/drawing/2014/main" id="{FE6C54C5-D2F4-48F8-B65E-7506F07BCCF3}"/>
              </a:ext>
            </a:extLst>
          </p:cNvPr>
          <p:cNvPicPr>
            <a:picLocks noChangeAspect="1"/>
          </p:cNvPicPr>
          <p:nvPr/>
        </p:nvPicPr>
        <p:blipFill rotWithShape="1">
          <a:blip r:embed="rId9"/>
          <a:srcRect l="23268" r="4773" b="-1"/>
          <a:stretch/>
        </p:blipFill>
        <p:spPr>
          <a:xfrm>
            <a:off x="8055588" y="-3863"/>
            <a:ext cx="4132754" cy="3445946"/>
          </a:xfrm>
          <a:custGeom>
            <a:avLst/>
            <a:gdLst>
              <a:gd name="connsiteX0" fmla="*/ 303228 w 4638368"/>
              <a:gd name="connsiteY0" fmla="*/ 0 h 3867534"/>
              <a:gd name="connsiteX1" fmla="*/ 4638368 w 4638368"/>
              <a:gd name="connsiteY1" fmla="*/ 0 h 3867534"/>
              <a:gd name="connsiteX2" fmla="*/ 4638368 w 4638368"/>
              <a:gd name="connsiteY2" fmla="*/ 2952747 h 3867534"/>
              <a:gd name="connsiteX3" fmla="*/ 4585825 w 4638368"/>
              <a:gd name="connsiteY3" fmla="*/ 3013864 h 3867534"/>
              <a:gd name="connsiteX4" fmla="*/ 2641346 w 4638368"/>
              <a:gd name="connsiteY4" fmla="*/ 3867534 h 3867534"/>
              <a:gd name="connsiteX5" fmla="*/ 0 w 4638368"/>
              <a:gd name="connsiteY5" fmla="*/ 1226188 h 3867534"/>
              <a:gd name="connsiteX6" fmla="*/ 260466 w 4638368"/>
              <a:gd name="connsiteY6" fmla="*/ 81056 h 38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8368" h="3867534">
                <a:moveTo>
                  <a:pt x="303228" y="0"/>
                </a:moveTo>
                <a:lnTo>
                  <a:pt x="4638368" y="0"/>
                </a:lnTo>
                <a:lnTo>
                  <a:pt x="4638368" y="2952747"/>
                </a:lnTo>
                <a:lnTo>
                  <a:pt x="4585825" y="3013864"/>
                </a:lnTo>
                <a:cubicBezTo>
                  <a:pt x="4103088" y="3538671"/>
                  <a:pt x="3410622" y="3867534"/>
                  <a:pt x="2641346" y="3867534"/>
                </a:cubicBezTo>
                <a:cubicBezTo>
                  <a:pt x="1182571" y="3867534"/>
                  <a:pt x="0" y="2684963"/>
                  <a:pt x="0" y="1226188"/>
                </a:cubicBezTo>
                <a:cubicBezTo>
                  <a:pt x="0" y="815907"/>
                  <a:pt x="93544" y="427475"/>
                  <a:pt x="260466" y="81056"/>
                </a:cubicBezTo>
                <a:close/>
              </a:path>
            </a:pathLst>
          </a:custGeom>
        </p:spPr>
      </p:pic>
    </p:spTree>
    <p:extLst>
      <p:ext uri="{BB962C8B-B14F-4D97-AF65-F5344CB8AC3E}">
        <p14:creationId xmlns:p14="http://schemas.microsoft.com/office/powerpoint/2010/main" val="291382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Règles (standards) DE </a:t>
            </a:r>
            <a:r>
              <a:rPr lang="fr-FR" dirty="0" err="1"/>
              <a:t>github</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lnSpc>
                <a:spcPct val="90000"/>
              </a:lnSpc>
            </a:pPr>
            <a:r>
              <a:rPr lang="fr-FR" dirty="0">
                <a:solidFill>
                  <a:schemeClr val="tx1">
                    <a:lumMod val="85000"/>
                    <a:lumOff val="15000"/>
                  </a:schemeClr>
                </a:solidFill>
              </a:rPr>
              <a:t>Sur Git vous devez suivre des règles, ces règles peuvent être définies par votre organisation / groupe / laboratoire … </a:t>
            </a:r>
          </a:p>
          <a:p>
            <a:pPr algn="just">
              <a:lnSpc>
                <a:spcPct val="90000"/>
              </a:lnSpc>
            </a:pPr>
            <a:r>
              <a:rPr lang="fr-FR" dirty="0">
                <a:solidFill>
                  <a:schemeClr val="tx1">
                    <a:lumMod val="85000"/>
                    <a:lumOff val="15000"/>
                  </a:schemeClr>
                </a:solidFill>
              </a:rPr>
              <a:t>Mais il y a des règles sur lesquels tous les utilisateurs se sont mis d’accord et qui sont aujourd’hui entrain de devenir des standards si l’on veut que notre Git soit ISO.</a:t>
            </a:r>
          </a:p>
        </p:txBody>
      </p:sp>
    </p:spTree>
    <p:extLst>
      <p:ext uri="{BB962C8B-B14F-4D97-AF65-F5344CB8AC3E}">
        <p14:creationId xmlns:p14="http://schemas.microsoft.com/office/powerpoint/2010/main" val="1702574597"/>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Règles (standards) DE </a:t>
            </a:r>
            <a:r>
              <a:rPr lang="fr-FR" dirty="0" err="1"/>
              <a:t>github</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lnSpc>
                <a:spcPct val="90000"/>
              </a:lnSpc>
            </a:pPr>
            <a:r>
              <a:rPr lang="fr-FR" dirty="0">
                <a:solidFill>
                  <a:schemeClr val="tx1">
                    <a:lumMod val="85000"/>
                    <a:lumOff val="15000"/>
                  </a:schemeClr>
                </a:solidFill>
              </a:rPr>
              <a:t>Règle n° 1 : Créer un dépôt Git pour chaque nouveau projet.</a:t>
            </a:r>
          </a:p>
          <a:p>
            <a:pPr algn="just">
              <a:lnSpc>
                <a:spcPct val="90000"/>
              </a:lnSpc>
            </a:pPr>
            <a:r>
              <a:rPr lang="fr-FR" dirty="0">
                <a:solidFill>
                  <a:schemeClr val="tx1">
                    <a:lumMod val="85000"/>
                    <a:lumOff val="15000"/>
                  </a:schemeClr>
                </a:solidFill>
              </a:rPr>
              <a:t>Règle n°2 : créer une nouvelle branche pour chaque nouvelle caractéristique.</a:t>
            </a:r>
          </a:p>
          <a:p>
            <a:pPr algn="just">
              <a:lnSpc>
                <a:spcPct val="90000"/>
              </a:lnSpc>
            </a:pPr>
            <a:r>
              <a:rPr lang="fr-FR" dirty="0">
                <a:solidFill>
                  <a:schemeClr val="tx1">
                    <a:lumMod val="85000"/>
                    <a:lumOff val="15000"/>
                  </a:schemeClr>
                </a:solidFill>
              </a:rPr>
              <a:t>Règle n°3 : utiliser les pull </a:t>
            </a:r>
            <a:r>
              <a:rPr lang="fr-FR" dirty="0" err="1">
                <a:solidFill>
                  <a:schemeClr val="tx1">
                    <a:lumMod val="85000"/>
                    <a:lumOff val="15000"/>
                  </a:schemeClr>
                </a:solidFill>
              </a:rPr>
              <a:t>requests</a:t>
            </a:r>
            <a:r>
              <a:rPr lang="fr-FR" dirty="0">
                <a:solidFill>
                  <a:schemeClr val="tx1">
                    <a:lumMod val="85000"/>
                    <a:lumOff val="15000"/>
                  </a:schemeClr>
                </a:solidFill>
              </a:rPr>
              <a:t> pour fusionner le code avec le code maître.</a:t>
            </a:r>
          </a:p>
        </p:txBody>
      </p:sp>
    </p:spTree>
    <p:extLst>
      <p:ext uri="{BB962C8B-B14F-4D97-AF65-F5344CB8AC3E}">
        <p14:creationId xmlns:p14="http://schemas.microsoft.com/office/powerpoint/2010/main" val="2001879468"/>
      </p:ext>
    </p:extLst>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Git </a:t>
            </a:r>
            <a:r>
              <a:rPr lang="fr-FR" cap="none" dirty="0"/>
              <a:t>x</a:t>
            </a:r>
            <a:r>
              <a:rPr lang="fr-FR" dirty="0"/>
              <a:t> GITHUB</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marL="0" indent="0" algn="l">
              <a:buNone/>
            </a:pPr>
            <a:r>
              <a:rPr lang="fr-FR" b="1" i="0" dirty="0">
                <a:solidFill>
                  <a:srgbClr val="008000"/>
                </a:solidFill>
                <a:effectLst/>
                <a:latin typeface="Roboto"/>
              </a:rPr>
              <a:t>Quelle Est La Différence Entre Git Et GitHub?</a:t>
            </a:r>
          </a:p>
          <a:p>
            <a:r>
              <a:rPr lang="fr-FR" dirty="0"/>
              <a:t>Réponse courte : GitHub est un site web qui vous permet de mettre en ligne vos repos Git.</a:t>
            </a:r>
          </a:p>
          <a:p>
            <a:endParaRPr lang="fr-FR" dirty="0">
              <a:solidFill>
                <a:schemeClr val="tx1">
                  <a:lumMod val="85000"/>
                  <a:lumOff val="15000"/>
                </a:schemeClr>
              </a:solidFill>
            </a:endParaRPr>
          </a:p>
        </p:txBody>
      </p:sp>
    </p:spTree>
    <p:extLst>
      <p:ext uri="{BB962C8B-B14F-4D97-AF65-F5344CB8AC3E}">
        <p14:creationId xmlns:p14="http://schemas.microsoft.com/office/powerpoint/2010/main" val="1623043504"/>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Git</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r>
              <a:rPr lang="fr-FR" b="1" dirty="0">
                <a:effectLst>
                  <a:outerShdw blurRad="38100" dist="38100" dir="2700000" algn="tl">
                    <a:srgbClr val="000000">
                      <a:alpha val="43137"/>
                    </a:srgbClr>
                  </a:outerShdw>
                </a:effectLst>
              </a:rPr>
              <a:t>Git</a:t>
            </a:r>
            <a:r>
              <a:rPr lang="fr-FR" dirty="0"/>
              <a:t> est un outil de gestion de version ou VCS (version control system) qui permet de stocker un ensemble de fichiers en conservant la chronologie de toutes les modifications qui ont été effectuées dessus.</a:t>
            </a:r>
          </a:p>
          <a:p>
            <a:pPr algn="just"/>
            <a:r>
              <a:rPr lang="fr-FR" dirty="0"/>
              <a:t>Il fait parti de la famille des VCS dit décentralisés car dans son fonctionnement chaque développeur va avoir en local une copie complète de l’historique de son code source (repository).</a:t>
            </a:r>
          </a:p>
          <a:p>
            <a:pPr algn="just"/>
            <a:endParaRPr lang="fr-FR" dirty="0">
              <a:solidFill>
                <a:schemeClr val="tx1">
                  <a:lumMod val="85000"/>
                  <a:lumOff val="15000"/>
                </a:schemeClr>
              </a:solidFill>
            </a:endParaRPr>
          </a:p>
        </p:txBody>
      </p:sp>
    </p:spTree>
    <p:extLst>
      <p:ext uri="{BB962C8B-B14F-4D97-AF65-F5344CB8AC3E}">
        <p14:creationId xmlns:p14="http://schemas.microsoft.com/office/powerpoint/2010/main" val="2173635907"/>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Git</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r>
              <a:rPr lang="fr-FR" dirty="0"/>
              <a:t>Git est actuellement le gestionnaire de version le plus utilisé à travers le monde avec plus de douze millions d’utilisateurs.</a:t>
            </a:r>
          </a:p>
          <a:p>
            <a:pPr algn="just"/>
            <a:r>
              <a:rPr lang="fr-FR" dirty="0"/>
              <a:t>Git est également un incontournable des équipes de développement de la majorité des entreprises privées et des équipes </a:t>
            </a:r>
            <a:r>
              <a:rPr lang="fr-FR" dirty="0" err="1"/>
              <a:t>Opensource</a:t>
            </a:r>
            <a:r>
              <a:rPr lang="fr-FR" dirty="0"/>
              <a:t>.</a:t>
            </a:r>
          </a:p>
          <a:p>
            <a:pPr algn="just"/>
            <a:endParaRPr lang="fr-FR" dirty="0"/>
          </a:p>
          <a:p>
            <a:pPr marL="0" indent="0" algn="just">
              <a:buNone/>
            </a:pPr>
            <a:r>
              <a:rPr lang="fr-FR" dirty="0"/>
              <a:t>	Donc oui, tout développeur se doit de connaitre et maîtriser les bases de Git.</a:t>
            </a:r>
            <a:endParaRPr lang="fr-FR" dirty="0">
              <a:solidFill>
                <a:schemeClr val="tx1">
                  <a:lumMod val="85000"/>
                  <a:lumOff val="15000"/>
                </a:schemeClr>
              </a:solidFill>
            </a:endParaRPr>
          </a:p>
        </p:txBody>
      </p:sp>
      <p:sp>
        <p:nvSpPr>
          <p:cNvPr id="6" name="ZoneTexte 5">
            <a:extLst>
              <a:ext uri="{FF2B5EF4-FFF2-40B4-BE49-F238E27FC236}">
                <a16:creationId xmlns:a16="http://schemas.microsoft.com/office/drawing/2014/main" id="{55A48CFC-D7F9-445F-BD40-94DF538A365B}"/>
              </a:ext>
            </a:extLst>
          </p:cNvPr>
          <p:cNvSpPr txBox="1"/>
          <p:nvPr/>
        </p:nvSpPr>
        <p:spPr>
          <a:xfrm>
            <a:off x="161925" y="4728114"/>
            <a:ext cx="628049" cy="584775"/>
          </a:xfrm>
          <a:prstGeom prst="rect">
            <a:avLst/>
          </a:prstGeom>
          <a:noFill/>
        </p:spPr>
        <p:txBody>
          <a:bodyPr wrap="square">
            <a:spAutoFit/>
          </a:bodyPr>
          <a:lstStyle/>
          <a:p>
            <a:r>
              <a:rPr lang="fr-FR" sz="3200" dirty="0">
                <a:sym typeface="Wingdings" panose="05000000000000000000" pitchFamily="2" charset="2"/>
              </a:rPr>
              <a:t></a:t>
            </a:r>
            <a:endParaRPr lang="fr-FR" dirty="0"/>
          </a:p>
        </p:txBody>
      </p:sp>
    </p:spTree>
    <p:extLst>
      <p:ext uri="{BB962C8B-B14F-4D97-AF65-F5344CB8AC3E}">
        <p14:creationId xmlns:p14="http://schemas.microsoft.com/office/powerpoint/2010/main" val="3786998859"/>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Git</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r>
              <a:rPr lang="fr-FR" dirty="0">
                <a:solidFill>
                  <a:schemeClr val="tx1">
                    <a:lumMod val="85000"/>
                    <a:lumOff val="15000"/>
                  </a:schemeClr>
                </a:solidFill>
              </a:rPr>
              <a:t>Une des grandes forces de Git, c’est qu’il est multi-plateforme (Windows, Linux, Mac) et possède deux modes de fonctionnements:</a:t>
            </a:r>
          </a:p>
          <a:p>
            <a:pPr lvl="1" algn="just"/>
            <a:r>
              <a:rPr lang="fr-FR" sz="1800" dirty="0">
                <a:solidFill>
                  <a:schemeClr val="tx1">
                    <a:lumMod val="85000"/>
                    <a:lumOff val="15000"/>
                  </a:schemeClr>
                </a:solidFill>
              </a:rPr>
              <a:t>Terminal: Git peut être utilisé en ligne de commande dans un terminal. Par exemple la commande “git version” permet d’afficher le numéro de version de l’outil.</a:t>
            </a:r>
          </a:p>
          <a:p>
            <a:pPr lvl="1" algn="just"/>
            <a:r>
              <a:rPr lang="fr-FR" sz="1800" dirty="0">
                <a:solidFill>
                  <a:schemeClr val="tx1">
                    <a:lumMod val="85000"/>
                    <a:lumOff val="15000"/>
                  </a:schemeClr>
                </a:solidFill>
              </a:rPr>
              <a:t>Interface graphique: Git peut également être utilisé via des interfaces graphique plus conviviales que le terminal.</a:t>
            </a:r>
          </a:p>
          <a:p>
            <a:pPr lvl="1" algn="just"/>
            <a:endParaRPr lang="fr-FR" sz="1800" dirty="0">
              <a:solidFill>
                <a:schemeClr val="tx1">
                  <a:lumMod val="85000"/>
                  <a:lumOff val="15000"/>
                </a:schemeClr>
              </a:solidFill>
            </a:endParaRPr>
          </a:p>
          <a:p>
            <a:pPr algn="just"/>
            <a:r>
              <a:rPr lang="fr-FR" sz="2000" dirty="0">
                <a:solidFill>
                  <a:schemeClr val="tx1">
                    <a:lumMod val="85000"/>
                    <a:lumOff val="15000"/>
                  </a:schemeClr>
                </a:solidFill>
              </a:rPr>
              <a:t>Alternatives Git :  CVS, SVN, </a:t>
            </a:r>
            <a:r>
              <a:rPr lang="fr-FR" sz="2000" dirty="0" err="1">
                <a:solidFill>
                  <a:schemeClr val="tx1">
                    <a:lumMod val="85000"/>
                    <a:lumOff val="15000"/>
                  </a:schemeClr>
                </a:solidFill>
              </a:rPr>
              <a:t>Perforce</a:t>
            </a:r>
            <a:r>
              <a:rPr lang="fr-FR" sz="2000" dirty="0">
                <a:solidFill>
                  <a:schemeClr val="tx1">
                    <a:lumMod val="85000"/>
                    <a:lumOff val="15000"/>
                  </a:schemeClr>
                </a:solidFill>
              </a:rPr>
              <a:t>, Mercurial, </a:t>
            </a:r>
            <a:r>
              <a:rPr lang="fr-FR" sz="2000" dirty="0" err="1">
                <a:solidFill>
                  <a:schemeClr val="tx1">
                    <a:lumMod val="85000"/>
                    <a:lumOff val="15000"/>
                  </a:schemeClr>
                </a:solidFill>
              </a:rPr>
              <a:t>Bazaar</a:t>
            </a:r>
            <a:r>
              <a:rPr lang="fr-FR" sz="2000" dirty="0">
                <a:solidFill>
                  <a:schemeClr val="tx1">
                    <a:lumMod val="85000"/>
                    <a:lumOff val="15000"/>
                  </a:schemeClr>
                </a:solidFill>
              </a:rPr>
              <a:t>.</a:t>
            </a:r>
          </a:p>
        </p:txBody>
      </p:sp>
    </p:spTree>
    <p:extLst>
      <p:ext uri="{BB962C8B-B14F-4D97-AF65-F5344CB8AC3E}">
        <p14:creationId xmlns:p14="http://schemas.microsoft.com/office/powerpoint/2010/main" val="653021656"/>
      </p:ext>
    </p:extLst>
  </p:cSld>
  <p:clrMapOvr>
    <a:overrideClrMapping bg1="lt1" tx1="dk1" bg2="lt2" tx2="dk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err="1"/>
              <a:t>GitHUB</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r>
              <a:rPr lang="fr-FR" b="1" dirty="0" err="1">
                <a:solidFill>
                  <a:schemeClr val="tx1">
                    <a:lumMod val="85000"/>
                    <a:lumOff val="15000"/>
                  </a:schemeClr>
                </a:solidFill>
                <a:effectLst>
                  <a:outerShdw blurRad="38100" dist="38100" dir="2700000" algn="tl">
                    <a:srgbClr val="000000">
                      <a:alpha val="43137"/>
                    </a:srgbClr>
                  </a:outerShdw>
                </a:effectLst>
              </a:rPr>
              <a:t>Github</a:t>
            </a:r>
            <a:r>
              <a:rPr lang="fr-FR" dirty="0">
                <a:solidFill>
                  <a:schemeClr val="tx1">
                    <a:lumMod val="85000"/>
                    <a:lumOff val="15000"/>
                  </a:schemeClr>
                </a:solidFill>
              </a:rPr>
              <a:t> est un service en ligne qui permet entre autre d’héberger des dépôts Git.</a:t>
            </a:r>
          </a:p>
          <a:p>
            <a:pPr algn="just"/>
            <a:r>
              <a:rPr lang="fr-FR" dirty="0">
                <a:solidFill>
                  <a:schemeClr val="tx1">
                    <a:lumMod val="85000"/>
                    <a:lumOff val="15000"/>
                  </a:schemeClr>
                </a:solidFill>
              </a:rPr>
              <a:t>Il est totalement gratuit pour des projets ouverts au public mais il propose également des formules payantes pour les projets que l’on souhaite rendre privés.</a:t>
            </a:r>
          </a:p>
          <a:p>
            <a:pPr algn="just"/>
            <a:endParaRPr lang="fr-FR" dirty="0">
              <a:solidFill>
                <a:schemeClr val="tx1">
                  <a:lumMod val="85000"/>
                  <a:lumOff val="15000"/>
                </a:schemeClr>
              </a:solidFill>
            </a:endParaRPr>
          </a:p>
          <a:p>
            <a:pPr algn="just"/>
            <a:r>
              <a:rPr lang="fr-FR" dirty="0" err="1">
                <a:solidFill>
                  <a:schemeClr val="tx1">
                    <a:lumMod val="85000"/>
                    <a:lumOff val="15000"/>
                  </a:schemeClr>
                </a:solidFill>
              </a:rPr>
              <a:t>Github</a:t>
            </a:r>
            <a:r>
              <a:rPr lang="fr-FR" dirty="0">
                <a:solidFill>
                  <a:schemeClr val="tx1">
                    <a:lumMod val="85000"/>
                    <a:lumOff val="15000"/>
                  </a:schemeClr>
                </a:solidFill>
              </a:rPr>
              <a:t> propose également de nombreux autres services très intéressants comme par exemple:</a:t>
            </a:r>
          </a:p>
          <a:p>
            <a:pPr lvl="1" algn="just"/>
            <a:r>
              <a:rPr lang="fr-FR" dirty="0">
                <a:solidFill>
                  <a:schemeClr val="tx1">
                    <a:lumMod val="85000"/>
                    <a:lumOff val="15000"/>
                  </a:schemeClr>
                </a:solidFill>
              </a:rPr>
              <a:t>Partager du code source avec d’autres développeurs.</a:t>
            </a:r>
          </a:p>
          <a:p>
            <a:pPr lvl="1" algn="just"/>
            <a:r>
              <a:rPr lang="fr-FR" dirty="0">
                <a:solidFill>
                  <a:schemeClr val="tx1">
                    <a:lumMod val="85000"/>
                    <a:lumOff val="15000"/>
                  </a:schemeClr>
                </a:solidFill>
              </a:rPr>
              <a:t>Signaler et gérer les problèmes ou bugs de votre code source via les issues.</a:t>
            </a:r>
          </a:p>
          <a:p>
            <a:pPr lvl="1" algn="just"/>
            <a:r>
              <a:rPr lang="fr-FR" dirty="0">
                <a:solidFill>
                  <a:schemeClr val="tx1">
                    <a:lumMod val="85000"/>
                    <a:lumOff val="15000"/>
                  </a:schemeClr>
                </a:solidFill>
              </a:rPr>
              <a:t>Partager des portions de code via les </a:t>
            </a:r>
            <a:r>
              <a:rPr lang="fr-FR" dirty="0" err="1">
                <a:solidFill>
                  <a:schemeClr val="tx1">
                    <a:lumMod val="85000"/>
                    <a:lumOff val="15000"/>
                  </a:schemeClr>
                </a:solidFill>
              </a:rPr>
              <a:t>Gists</a:t>
            </a:r>
            <a:endParaRPr lang="fr-FR" dirty="0">
              <a:solidFill>
                <a:schemeClr val="tx1">
                  <a:lumMod val="85000"/>
                  <a:lumOff val="15000"/>
                </a:schemeClr>
              </a:solidFill>
            </a:endParaRPr>
          </a:p>
          <a:p>
            <a:pPr lvl="1" algn="just"/>
            <a:r>
              <a:rPr lang="fr-FR" dirty="0">
                <a:solidFill>
                  <a:schemeClr val="tx1">
                    <a:lumMod val="85000"/>
                    <a:lumOff val="15000"/>
                  </a:schemeClr>
                </a:solidFill>
              </a:rPr>
              <a:t>Proposer des évolutions pour un projet </a:t>
            </a:r>
            <a:r>
              <a:rPr lang="fr-FR" dirty="0" err="1">
                <a:solidFill>
                  <a:schemeClr val="tx1">
                    <a:lumMod val="85000"/>
                    <a:lumOff val="15000"/>
                  </a:schemeClr>
                </a:solidFill>
              </a:rPr>
              <a:t>opensource</a:t>
            </a:r>
            <a:r>
              <a:rPr lang="fr-FR" dirty="0">
                <a:solidFill>
                  <a:schemeClr val="tx1">
                    <a:lumMod val="85000"/>
                    <a:lumOff val="15000"/>
                  </a:schemeClr>
                </a:solidFill>
              </a:rPr>
              <a:t>.</a:t>
            </a:r>
          </a:p>
        </p:txBody>
      </p:sp>
    </p:spTree>
    <p:extLst>
      <p:ext uri="{BB962C8B-B14F-4D97-AF65-F5344CB8AC3E}">
        <p14:creationId xmlns:p14="http://schemas.microsoft.com/office/powerpoint/2010/main" val="788778615"/>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err="1"/>
              <a:t>GitHUB</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r>
              <a:rPr lang="fr-FR" dirty="0" err="1">
                <a:solidFill>
                  <a:schemeClr val="tx1">
                    <a:lumMod val="85000"/>
                    <a:lumOff val="15000"/>
                  </a:schemeClr>
                </a:solidFill>
              </a:rPr>
              <a:t>Github</a:t>
            </a:r>
            <a:r>
              <a:rPr lang="fr-FR" dirty="0">
                <a:solidFill>
                  <a:schemeClr val="tx1">
                    <a:lumMod val="85000"/>
                    <a:lumOff val="15000"/>
                  </a:schemeClr>
                </a:solidFill>
              </a:rPr>
              <a:t> comptait plus de 10 millions de projets en 2013.</a:t>
            </a:r>
          </a:p>
          <a:p>
            <a:pPr algn="just"/>
            <a:r>
              <a:rPr lang="fr-FR" dirty="0">
                <a:solidFill>
                  <a:schemeClr val="tx1">
                    <a:lumMod val="85000"/>
                    <a:lumOff val="15000"/>
                  </a:schemeClr>
                </a:solidFill>
              </a:rPr>
              <a:t>Son succès a attiré de très nombreuses entreprises comme par exemple Google ou encore Microsoft.</a:t>
            </a:r>
          </a:p>
          <a:p>
            <a:pPr algn="just"/>
            <a:r>
              <a:rPr lang="fr-FR" dirty="0">
                <a:solidFill>
                  <a:schemeClr val="tx1">
                    <a:lumMod val="85000"/>
                    <a:lumOff val="15000"/>
                  </a:schemeClr>
                </a:solidFill>
              </a:rPr>
              <a:t>Cette dernière à d’ailleurs racheté la plateforme début 2018 pour la modique somme de 7,5 milliards de dollars, ce qui laisse présager encore une longue vie pour Git et </a:t>
            </a:r>
            <a:r>
              <a:rPr lang="fr-FR" dirty="0" err="1">
                <a:solidFill>
                  <a:schemeClr val="tx1">
                    <a:lumMod val="85000"/>
                    <a:lumOff val="15000"/>
                  </a:schemeClr>
                </a:solidFill>
              </a:rPr>
              <a:t>Github</a:t>
            </a:r>
            <a:r>
              <a:rPr lang="fr-FR" dirty="0">
                <a:solidFill>
                  <a:schemeClr val="tx1">
                    <a:lumMod val="85000"/>
                    <a:lumOff val="15000"/>
                  </a:schemeClr>
                </a:solidFill>
              </a:rPr>
              <a:t>.</a:t>
            </a:r>
          </a:p>
        </p:txBody>
      </p:sp>
    </p:spTree>
    <p:extLst>
      <p:ext uri="{BB962C8B-B14F-4D97-AF65-F5344CB8AC3E}">
        <p14:creationId xmlns:p14="http://schemas.microsoft.com/office/powerpoint/2010/main" val="2402082517"/>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err="1"/>
              <a:t>GitHUB</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marL="0" indent="0" algn="just">
              <a:buNone/>
            </a:pPr>
            <a:r>
              <a:rPr lang="fr-FR" dirty="0">
                <a:solidFill>
                  <a:schemeClr val="tx1">
                    <a:lumMod val="85000"/>
                    <a:lumOff val="15000"/>
                  </a:schemeClr>
                </a:solidFill>
              </a:rPr>
              <a:t>Alternatives :</a:t>
            </a:r>
          </a:p>
          <a:p>
            <a:pPr algn="just"/>
            <a:r>
              <a:rPr lang="fr-FR" dirty="0">
                <a:solidFill>
                  <a:schemeClr val="tx1">
                    <a:lumMod val="85000"/>
                    <a:lumOff val="15000"/>
                  </a:schemeClr>
                </a:solidFill>
              </a:rPr>
              <a:t>Il existe d’autres plateformes hébergement et de partage de code source mais </a:t>
            </a:r>
            <a:r>
              <a:rPr lang="fr-FR" dirty="0" err="1">
                <a:solidFill>
                  <a:schemeClr val="tx1">
                    <a:lumMod val="85000"/>
                    <a:lumOff val="15000"/>
                  </a:schemeClr>
                </a:solidFill>
              </a:rPr>
              <a:t>Github</a:t>
            </a:r>
            <a:r>
              <a:rPr lang="fr-FR" dirty="0">
                <a:solidFill>
                  <a:schemeClr val="tx1">
                    <a:lumMod val="85000"/>
                    <a:lumOff val="15000"/>
                  </a:schemeClr>
                </a:solidFill>
              </a:rPr>
              <a:t> reste de loin le numéro 1 pour le moment. </a:t>
            </a:r>
          </a:p>
          <a:p>
            <a:pPr algn="just"/>
            <a:r>
              <a:rPr lang="fr-FR" dirty="0">
                <a:solidFill>
                  <a:schemeClr val="tx1">
                    <a:lumMod val="85000"/>
                    <a:lumOff val="15000"/>
                  </a:schemeClr>
                </a:solidFill>
              </a:rPr>
              <a:t>Dans les alternatives, on peut citer par exemple </a:t>
            </a:r>
            <a:r>
              <a:rPr lang="fr-FR" dirty="0" err="1">
                <a:solidFill>
                  <a:schemeClr val="tx1">
                    <a:lumMod val="85000"/>
                    <a:lumOff val="15000"/>
                  </a:schemeClr>
                </a:solidFill>
              </a:rPr>
              <a:t>Bitbucket</a:t>
            </a:r>
            <a:r>
              <a:rPr lang="fr-FR" dirty="0">
                <a:solidFill>
                  <a:schemeClr val="tx1">
                    <a:lumMod val="85000"/>
                    <a:lumOff val="15000"/>
                  </a:schemeClr>
                </a:solidFill>
              </a:rPr>
              <a:t> qui contrairement à GitHub, permet d’avoir des dépôts privés gratuitement mais limité au niveau de la taille de équipe qui peut y accéder.</a:t>
            </a:r>
          </a:p>
        </p:txBody>
      </p:sp>
    </p:spTree>
    <p:extLst>
      <p:ext uri="{BB962C8B-B14F-4D97-AF65-F5344CB8AC3E}">
        <p14:creationId xmlns:p14="http://schemas.microsoft.com/office/powerpoint/2010/main" val="2518966445"/>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5" name="Image 4" descr="Une image contenant table&#10;&#10;Description générée automatiquement">
            <a:extLst>
              <a:ext uri="{FF2B5EF4-FFF2-40B4-BE49-F238E27FC236}">
                <a16:creationId xmlns:a16="http://schemas.microsoft.com/office/drawing/2014/main" id="{22E6D2FD-2530-485A-BFB7-BAB0F4ADEC39}"/>
              </a:ext>
            </a:extLst>
          </p:cNvPr>
          <p:cNvPicPr>
            <a:picLocks noChangeAspect="1"/>
          </p:cNvPicPr>
          <p:nvPr/>
        </p:nvPicPr>
        <p:blipFill>
          <a:blip r:embed="rId3"/>
          <a:stretch>
            <a:fillRect/>
          </a:stretch>
        </p:blipFill>
        <p:spPr>
          <a:xfrm>
            <a:off x="1334405" y="643467"/>
            <a:ext cx="9523190" cy="5571066"/>
          </a:xfrm>
          <a:prstGeom prst="rect">
            <a:avLst/>
          </a:prstGeom>
        </p:spPr>
      </p:pic>
      <p:sp>
        <p:nvSpPr>
          <p:cNvPr id="19" name="Titre 1">
            <a:extLst>
              <a:ext uri="{FF2B5EF4-FFF2-40B4-BE49-F238E27FC236}">
                <a16:creationId xmlns:a16="http://schemas.microsoft.com/office/drawing/2014/main" id="{2A2B0174-C154-4C16-97A5-0553C5C4FAAB}"/>
              </a:ext>
            </a:extLst>
          </p:cNvPr>
          <p:cNvSpPr>
            <a:spLocks noGrp="1"/>
          </p:cNvSpPr>
          <p:nvPr>
            <p:ph type="title"/>
          </p:nvPr>
        </p:nvSpPr>
        <p:spPr>
          <a:xfrm>
            <a:off x="685801" y="500743"/>
            <a:ext cx="7402285" cy="1360714"/>
          </a:xfrm>
        </p:spPr>
        <p:txBody>
          <a:bodyPr>
            <a:normAutofit/>
          </a:bodyPr>
          <a:lstStyle/>
          <a:p>
            <a:r>
              <a:rPr lang="fr-FR" dirty="0"/>
              <a:t>Différents repos git</a:t>
            </a:r>
          </a:p>
        </p:txBody>
      </p:sp>
    </p:spTree>
    <p:extLst>
      <p:ext uri="{BB962C8B-B14F-4D97-AF65-F5344CB8AC3E}">
        <p14:creationId xmlns:p14="http://schemas.microsoft.com/office/powerpoint/2010/main" val="99784010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6000"/>
                <a:hueMod val="100000"/>
                <a:satMod val="180000"/>
                <a:lumMod val="110000"/>
              </a:schemeClr>
            </a:gs>
            <a:gs pos="100000">
              <a:schemeClr val="bg2">
                <a:shade val="96000"/>
                <a:satMod val="160000"/>
                <a:lumMod val="100000"/>
              </a:schemeClr>
            </a:gs>
          </a:gsLst>
          <a:lin ang="4740000" scaled="1"/>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8178E4C-0272-41FB-8B97-50C4AB2317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454D48B0-7040-4402-8504-C41FCB9A96A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19758" b="7452"/>
          <a:stretch/>
        </p:blipFill>
        <p:spPr>
          <a:xfrm>
            <a:off x="3799113" y="0"/>
            <a:ext cx="8389711" cy="5442857"/>
          </a:xfrm>
          <a:prstGeom prst="rect">
            <a:avLst/>
          </a:prstGeom>
        </p:spPr>
      </p:pic>
      <p:sp>
        <p:nvSpPr>
          <p:cNvPr id="21" name="Rectangle 20">
            <a:extLst>
              <a:ext uri="{FF2B5EF4-FFF2-40B4-BE49-F238E27FC236}">
                <a16:creationId xmlns:a16="http://schemas.microsoft.com/office/drawing/2014/main" id="{A090E8F5-FE36-4603-A85E-D47D5F40C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289019"/>
            <a:ext cx="12192000" cy="15689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35F5250-A0CD-4771-9CF7-D421B7EABAB5}"/>
              </a:ext>
            </a:extLst>
          </p:cNvPr>
          <p:cNvSpPr>
            <a:spLocks noGrp="1"/>
          </p:cNvSpPr>
          <p:nvPr>
            <p:ph type="title"/>
          </p:nvPr>
        </p:nvSpPr>
        <p:spPr>
          <a:xfrm>
            <a:off x="685801" y="5610751"/>
            <a:ext cx="10820400" cy="569915"/>
          </a:xfrm>
        </p:spPr>
        <p:txBody>
          <a:bodyPr>
            <a:normAutofit fontScale="90000"/>
          </a:bodyPr>
          <a:lstStyle/>
          <a:p>
            <a:pPr algn="r"/>
            <a:r>
              <a:rPr lang="fr-FR" sz="3200" dirty="0" err="1">
                <a:solidFill>
                  <a:schemeClr val="accent2"/>
                </a:solidFill>
              </a:rPr>
              <a:t>Audiance</a:t>
            </a:r>
            <a:endParaRPr lang="fr-FR" sz="3200" dirty="0">
              <a:solidFill>
                <a:schemeClr val="accent2"/>
              </a:solidFill>
            </a:endParaRPr>
          </a:p>
        </p:txBody>
      </p:sp>
      <p:pic>
        <p:nvPicPr>
          <p:cNvPr id="23" name="Picture 22">
            <a:extLst>
              <a:ext uri="{FF2B5EF4-FFF2-40B4-BE49-F238E27FC236}">
                <a16:creationId xmlns:a16="http://schemas.microsoft.com/office/drawing/2014/main" id="{4DDEB5BD-198F-4F39-BEAA-799D642D3B0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72832" r="78369"/>
          <a:stretch/>
        </p:blipFill>
        <p:spPr>
          <a:xfrm>
            <a:off x="3177" y="3933751"/>
            <a:ext cx="2261629" cy="1597779"/>
          </a:xfrm>
          <a:prstGeom prst="rect">
            <a:avLst/>
          </a:prstGeom>
        </p:spPr>
      </p:pic>
      <p:sp>
        <p:nvSpPr>
          <p:cNvPr id="3" name="Espace réservé du contenu 2">
            <a:extLst>
              <a:ext uri="{FF2B5EF4-FFF2-40B4-BE49-F238E27FC236}">
                <a16:creationId xmlns:a16="http://schemas.microsoft.com/office/drawing/2014/main" id="{543DF4B7-475F-4EE7-B520-F56DD6651412}"/>
              </a:ext>
            </a:extLst>
          </p:cNvPr>
          <p:cNvSpPr>
            <a:spLocks noGrp="1"/>
          </p:cNvSpPr>
          <p:nvPr>
            <p:ph idx="1"/>
          </p:nvPr>
        </p:nvSpPr>
        <p:spPr>
          <a:xfrm>
            <a:off x="685801" y="856720"/>
            <a:ext cx="10820400" cy="4110562"/>
          </a:xfrm>
        </p:spPr>
        <p:txBody>
          <a:bodyPr>
            <a:normAutofit/>
          </a:bodyPr>
          <a:lstStyle/>
          <a:p>
            <a:pPr marL="0" indent="0">
              <a:buNone/>
            </a:pPr>
            <a:r>
              <a:rPr lang="fr-FR" sz="1900" dirty="0"/>
              <a:t>Que vous soyez complètement débutant, avec une expérience ou pas dans le monde de l’IT, ou que vous ayez déjà utilisé Git quelques fois sans pour autant le maitriser, ce cours est pour vous.</a:t>
            </a:r>
          </a:p>
        </p:txBody>
      </p:sp>
    </p:spTree>
    <p:extLst>
      <p:ext uri="{BB962C8B-B14F-4D97-AF65-F5344CB8AC3E}">
        <p14:creationId xmlns:p14="http://schemas.microsoft.com/office/powerpoint/2010/main" val="668286242"/>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9FB344-0A78-46EA-B2C7-7D81C58D76BB}"/>
              </a:ext>
            </a:extLst>
          </p:cNvPr>
          <p:cNvSpPr>
            <a:spLocks noGrp="1"/>
          </p:cNvSpPr>
          <p:nvPr>
            <p:ph type="title"/>
          </p:nvPr>
        </p:nvSpPr>
        <p:spPr>
          <a:xfrm>
            <a:off x="1030287" y="2514600"/>
            <a:ext cx="10131425" cy="1456267"/>
          </a:xfrm>
        </p:spPr>
        <p:txBody>
          <a:bodyPr>
            <a:normAutofit/>
          </a:bodyPr>
          <a:lstStyle/>
          <a:p>
            <a:pPr algn="ctr"/>
            <a:r>
              <a:rPr lang="fr-FR" sz="4000" b="1" dirty="0"/>
              <a:t>INSTALLATION GIT</a:t>
            </a:r>
          </a:p>
        </p:txBody>
      </p:sp>
    </p:spTree>
    <p:extLst>
      <p:ext uri="{BB962C8B-B14F-4D97-AF65-F5344CB8AC3E}">
        <p14:creationId xmlns:p14="http://schemas.microsoft.com/office/powerpoint/2010/main" val="107038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B2A8B43-E288-418B-8561-C979F7B9C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82584CD3-40DA-4BB8-B4B7-D8D04BB31B4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340568"/>
            <a:ext cx="12188825" cy="6856214"/>
          </a:xfrm>
          <a:prstGeom prst="rect">
            <a:avLst/>
          </a:prstGeom>
        </p:spPr>
      </p:pic>
      <p:sp useBgFill="1">
        <p:nvSpPr>
          <p:cNvPr id="17" name="Freeform: Shape 16">
            <a:extLst>
              <a:ext uri="{FF2B5EF4-FFF2-40B4-BE49-F238E27FC236}">
                <a16:creationId xmlns:a16="http://schemas.microsoft.com/office/drawing/2014/main" id="{F40D237A-4D9F-42DC-BAEB-E07EDD74B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0541643" cy="6858000"/>
          </a:xfrm>
          <a:custGeom>
            <a:avLst/>
            <a:gdLst>
              <a:gd name="connsiteX0" fmla="*/ 10541643 w 10541643"/>
              <a:gd name="connsiteY0" fmla="*/ 0 h 6858000"/>
              <a:gd name="connsiteX1" fmla="*/ 8414569 w 10541643"/>
              <a:gd name="connsiteY1" fmla="*/ 0 h 6858000"/>
              <a:gd name="connsiteX2" fmla="*/ 7787557 w 10541643"/>
              <a:gd name="connsiteY2" fmla="*/ 0 h 6858000"/>
              <a:gd name="connsiteX3" fmla="*/ 5640889 w 10541643"/>
              <a:gd name="connsiteY3" fmla="*/ 0 h 6858000"/>
              <a:gd name="connsiteX4" fmla="*/ 1682914 w 10541643"/>
              <a:gd name="connsiteY4" fmla="*/ 0 h 6858000"/>
              <a:gd name="connsiteX5" fmla="*/ 0 w 10541643"/>
              <a:gd name="connsiteY5" fmla="*/ 6858000 h 6858000"/>
              <a:gd name="connsiteX6" fmla="*/ 5640889 w 10541643"/>
              <a:gd name="connsiteY6" fmla="*/ 6858000 h 6858000"/>
              <a:gd name="connsiteX7" fmla="*/ 6731655 w 10541643"/>
              <a:gd name="connsiteY7" fmla="*/ 6858000 h 6858000"/>
              <a:gd name="connsiteX8" fmla="*/ 7787557 w 10541643"/>
              <a:gd name="connsiteY8" fmla="*/ 6858000 h 6858000"/>
              <a:gd name="connsiteX9" fmla="*/ 8414569 w 10541643"/>
              <a:gd name="connsiteY9" fmla="*/ 6858000 h 6858000"/>
              <a:gd name="connsiteX10" fmla="*/ 10541643 w 10541643"/>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41643" h="6858000">
                <a:moveTo>
                  <a:pt x="10541643" y="0"/>
                </a:moveTo>
                <a:lnTo>
                  <a:pt x="8414569" y="0"/>
                </a:lnTo>
                <a:lnTo>
                  <a:pt x="7787557" y="0"/>
                </a:lnTo>
                <a:lnTo>
                  <a:pt x="5640889" y="0"/>
                </a:lnTo>
                <a:lnTo>
                  <a:pt x="1682914" y="0"/>
                </a:lnTo>
                <a:lnTo>
                  <a:pt x="0" y="6858000"/>
                </a:lnTo>
                <a:lnTo>
                  <a:pt x="5640889" y="6858000"/>
                </a:lnTo>
                <a:lnTo>
                  <a:pt x="6731655" y="6858000"/>
                </a:lnTo>
                <a:lnTo>
                  <a:pt x="7787557" y="6858000"/>
                </a:lnTo>
                <a:lnTo>
                  <a:pt x="8414569" y="6858000"/>
                </a:lnTo>
                <a:lnTo>
                  <a:pt x="10541643"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313890" y="2310063"/>
            <a:ext cx="9265919" cy="3667225"/>
          </a:xfrm>
        </p:spPr>
        <p:txBody>
          <a:bodyPr>
            <a:normAutofit/>
          </a:bodyPr>
          <a:lstStyle/>
          <a:p>
            <a:r>
              <a:rPr lang="fr-FR" sz="1900" dirty="0">
                <a:solidFill>
                  <a:schemeClr val="tx1">
                    <a:lumMod val="85000"/>
                    <a:lumOff val="15000"/>
                  </a:schemeClr>
                </a:solidFill>
              </a:rPr>
              <a:t>Linux (Debian)</a:t>
            </a:r>
          </a:p>
          <a:p>
            <a:pPr marL="0" indent="0">
              <a:buNone/>
            </a:pPr>
            <a:r>
              <a:rPr lang="fr-FR" sz="1900" dirty="0">
                <a:solidFill>
                  <a:schemeClr val="tx1">
                    <a:lumMod val="85000"/>
                    <a:lumOff val="15000"/>
                  </a:schemeClr>
                </a:solidFill>
              </a:rPr>
              <a:t>$ </a:t>
            </a:r>
            <a:r>
              <a:rPr lang="fr-FR" sz="1900" dirty="0" err="1">
                <a:solidFill>
                  <a:schemeClr val="tx1">
                    <a:lumMod val="85000"/>
                    <a:lumOff val="15000"/>
                  </a:schemeClr>
                </a:solidFill>
              </a:rPr>
              <a:t>sudo</a:t>
            </a:r>
            <a:r>
              <a:rPr lang="fr-FR" sz="1900" dirty="0">
                <a:solidFill>
                  <a:schemeClr val="tx1">
                    <a:lumMod val="85000"/>
                    <a:lumOff val="15000"/>
                  </a:schemeClr>
                </a:solidFill>
              </a:rPr>
              <a:t> apt-get </a:t>
            </a:r>
            <a:r>
              <a:rPr lang="fr-FR" sz="1900" dirty="0" err="1">
                <a:solidFill>
                  <a:schemeClr val="tx1">
                    <a:lumMod val="85000"/>
                    <a:lumOff val="15000"/>
                  </a:schemeClr>
                </a:solidFill>
              </a:rPr>
              <a:t>install</a:t>
            </a:r>
            <a:r>
              <a:rPr lang="fr-FR" sz="1900" dirty="0">
                <a:solidFill>
                  <a:schemeClr val="tx1">
                    <a:lumMod val="85000"/>
                    <a:lumOff val="15000"/>
                  </a:schemeClr>
                </a:solidFill>
              </a:rPr>
              <a:t> git</a:t>
            </a:r>
          </a:p>
          <a:p>
            <a:r>
              <a:rPr lang="fr-FR" sz="1900" dirty="0">
                <a:solidFill>
                  <a:schemeClr val="tx1">
                    <a:lumMod val="85000"/>
                    <a:lumOff val="15000"/>
                  </a:schemeClr>
                </a:solidFill>
              </a:rPr>
              <a:t>Linux (</a:t>
            </a:r>
            <a:r>
              <a:rPr lang="fr-FR" sz="1900" dirty="0" err="1">
                <a:solidFill>
                  <a:schemeClr val="tx1">
                    <a:lumMod val="85000"/>
                    <a:lumOff val="15000"/>
                  </a:schemeClr>
                </a:solidFill>
              </a:rPr>
              <a:t>Fedora</a:t>
            </a:r>
            <a:r>
              <a:rPr lang="fr-FR" sz="1900" dirty="0">
                <a:solidFill>
                  <a:schemeClr val="tx1">
                    <a:lumMod val="85000"/>
                    <a:lumOff val="15000"/>
                  </a:schemeClr>
                </a:solidFill>
              </a:rPr>
              <a:t>)</a:t>
            </a:r>
          </a:p>
          <a:p>
            <a:pPr marL="0" indent="0">
              <a:buNone/>
            </a:pPr>
            <a:r>
              <a:rPr lang="fr-FR" sz="1900" dirty="0">
                <a:solidFill>
                  <a:schemeClr val="tx1">
                    <a:lumMod val="85000"/>
                    <a:lumOff val="15000"/>
                  </a:schemeClr>
                </a:solidFill>
              </a:rPr>
              <a:t>$ </a:t>
            </a:r>
            <a:r>
              <a:rPr lang="fr-FR" sz="1900" dirty="0" err="1">
                <a:solidFill>
                  <a:schemeClr val="tx1">
                    <a:lumMod val="85000"/>
                    <a:lumOff val="15000"/>
                  </a:schemeClr>
                </a:solidFill>
              </a:rPr>
              <a:t>sudo</a:t>
            </a:r>
            <a:r>
              <a:rPr lang="fr-FR" sz="1900" dirty="0">
                <a:solidFill>
                  <a:schemeClr val="tx1">
                    <a:lumMod val="85000"/>
                    <a:lumOff val="15000"/>
                  </a:schemeClr>
                </a:solidFill>
              </a:rPr>
              <a:t> </a:t>
            </a:r>
            <a:r>
              <a:rPr lang="fr-FR" sz="1900" dirty="0" err="1">
                <a:solidFill>
                  <a:schemeClr val="tx1">
                    <a:lumMod val="85000"/>
                    <a:lumOff val="15000"/>
                  </a:schemeClr>
                </a:solidFill>
              </a:rPr>
              <a:t>yum</a:t>
            </a:r>
            <a:r>
              <a:rPr lang="fr-FR" sz="1900" dirty="0">
                <a:solidFill>
                  <a:schemeClr val="tx1">
                    <a:lumMod val="85000"/>
                    <a:lumOff val="15000"/>
                  </a:schemeClr>
                </a:solidFill>
              </a:rPr>
              <a:t> </a:t>
            </a:r>
            <a:r>
              <a:rPr lang="fr-FR" sz="1900" dirty="0" err="1">
                <a:solidFill>
                  <a:schemeClr val="tx1">
                    <a:lumMod val="85000"/>
                    <a:lumOff val="15000"/>
                  </a:schemeClr>
                </a:solidFill>
              </a:rPr>
              <a:t>install</a:t>
            </a:r>
            <a:r>
              <a:rPr lang="fr-FR" sz="1900" dirty="0">
                <a:solidFill>
                  <a:schemeClr val="tx1">
                    <a:lumMod val="85000"/>
                    <a:lumOff val="15000"/>
                  </a:schemeClr>
                </a:solidFill>
              </a:rPr>
              <a:t> git</a:t>
            </a:r>
          </a:p>
          <a:p>
            <a:r>
              <a:rPr lang="fr-FR" sz="1900" dirty="0">
                <a:solidFill>
                  <a:schemeClr val="tx1">
                    <a:lumMod val="85000"/>
                    <a:lumOff val="15000"/>
                  </a:schemeClr>
                </a:solidFill>
              </a:rPr>
              <a:t>Mac</a:t>
            </a:r>
          </a:p>
          <a:p>
            <a:pPr marL="0" indent="0">
              <a:buNone/>
            </a:pPr>
            <a:r>
              <a:rPr lang="fr-FR" sz="1900" dirty="0">
                <a:solidFill>
                  <a:schemeClr val="tx1">
                    <a:lumMod val="85000"/>
                    <a:lumOff val="15000"/>
                  </a:schemeClr>
                </a:solidFill>
                <a:hlinkClick r:id="rId3"/>
              </a:rPr>
              <a:t>http://git-scm.com/download/mac</a:t>
            </a:r>
            <a:endParaRPr lang="fr-FR" sz="1900" dirty="0">
              <a:solidFill>
                <a:schemeClr val="tx1">
                  <a:lumMod val="85000"/>
                  <a:lumOff val="15000"/>
                </a:schemeClr>
              </a:solidFill>
            </a:endParaRPr>
          </a:p>
          <a:p>
            <a:r>
              <a:rPr lang="fr-FR" sz="1900" dirty="0">
                <a:solidFill>
                  <a:schemeClr val="tx1">
                    <a:lumMod val="85000"/>
                    <a:lumOff val="15000"/>
                  </a:schemeClr>
                </a:solidFill>
              </a:rPr>
              <a:t>Windows</a:t>
            </a:r>
          </a:p>
          <a:p>
            <a:pPr marL="0" indent="0">
              <a:buNone/>
            </a:pPr>
            <a:r>
              <a:rPr lang="fr-FR" sz="1900" dirty="0">
                <a:solidFill>
                  <a:schemeClr val="tx1">
                    <a:lumMod val="85000"/>
                    <a:lumOff val="15000"/>
                  </a:schemeClr>
                </a:solidFill>
                <a:hlinkClick r:id="rId4"/>
              </a:rPr>
              <a:t>https://git-scm.com/download/windows</a:t>
            </a:r>
            <a:endParaRPr lang="fr-FR" sz="1900" dirty="0">
              <a:solidFill>
                <a:schemeClr val="tx1">
                  <a:lumMod val="85000"/>
                  <a:lumOff val="15000"/>
                </a:schemeClr>
              </a:solidFill>
            </a:endParaRPr>
          </a:p>
        </p:txBody>
      </p:sp>
      <p:sp>
        <p:nvSpPr>
          <p:cNvPr id="10" name="Titre 1">
            <a:extLst>
              <a:ext uri="{FF2B5EF4-FFF2-40B4-BE49-F238E27FC236}">
                <a16:creationId xmlns:a16="http://schemas.microsoft.com/office/drawing/2014/main" id="{1520176F-7C6B-490A-8271-3000DC2D0CD2}"/>
              </a:ext>
            </a:extLst>
          </p:cNvPr>
          <p:cNvSpPr>
            <a:spLocks noGrp="1"/>
          </p:cNvSpPr>
          <p:nvPr>
            <p:ph type="title"/>
          </p:nvPr>
        </p:nvSpPr>
        <p:spPr>
          <a:xfrm>
            <a:off x="685801" y="500743"/>
            <a:ext cx="7402285" cy="1360714"/>
          </a:xfrm>
        </p:spPr>
        <p:txBody>
          <a:bodyPr>
            <a:normAutofit/>
          </a:bodyPr>
          <a:lstStyle/>
          <a:p>
            <a:r>
              <a:rPr lang="fr-FR" dirty="0"/>
              <a:t>Git (local) </a:t>
            </a:r>
            <a:r>
              <a:rPr lang="fr-FR" dirty="0" err="1"/>
              <a:t>walk</a:t>
            </a:r>
            <a:r>
              <a:rPr lang="fr-FR" dirty="0"/>
              <a:t> </a:t>
            </a:r>
            <a:r>
              <a:rPr lang="fr-FR" dirty="0" err="1"/>
              <a:t>around</a:t>
            </a:r>
            <a:r>
              <a:rPr lang="fr-FR" dirty="0"/>
              <a:t>, installation :</a:t>
            </a:r>
          </a:p>
        </p:txBody>
      </p:sp>
    </p:spTree>
    <p:extLst>
      <p:ext uri="{BB962C8B-B14F-4D97-AF65-F5344CB8AC3E}">
        <p14:creationId xmlns:p14="http://schemas.microsoft.com/office/powerpoint/2010/main" val="1527376325"/>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8BEA9AF1-EF35-4EC4-862B-93C14919B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8" name="Image 7">
            <a:extLst>
              <a:ext uri="{FF2B5EF4-FFF2-40B4-BE49-F238E27FC236}">
                <a16:creationId xmlns:a16="http://schemas.microsoft.com/office/drawing/2014/main" id="{5F6B74F5-B27C-42D7-8C78-758DAF150F82}"/>
              </a:ext>
            </a:extLst>
          </p:cNvPr>
          <p:cNvPicPr>
            <a:picLocks noChangeAspect="1"/>
          </p:cNvPicPr>
          <p:nvPr/>
        </p:nvPicPr>
        <p:blipFill rotWithShape="1">
          <a:blip r:embed="rId4"/>
          <a:srcRect b="9999"/>
          <a:stretch/>
        </p:blipFill>
        <p:spPr>
          <a:xfrm>
            <a:off x="-3155" y="-1776"/>
            <a:ext cx="12191980" cy="6857990"/>
          </a:xfrm>
          <a:prstGeom prst="rect">
            <a:avLst/>
          </a:prstGeom>
        </p:spPr>
      </p:pic>
    </p:spTree>
    <p:extLst>
      <p:ext uri="{BB962C8B-B14F-4D97-AF65-F5344CB8AC3E}">
        <p14:creationId xmlns:p14="http://schemas.microsoft.com/office/powerpoint/2010/main" val="89542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8E9A239A-245D-4B1B-8340-41D3A6DA918A}"/>
              </a:ext>
            </a:extLst>
          </p:cNvPr>
          <p:cNvPicPr>
            <a:picLocks noChangeAspect="1"/>
          </p:cNvPicPr>
          <p:nvPr/>
        </p:nvPicPr>
        <p:blipFill>
          <a:blip r:embed="rId3"/>
          <a:stretch>
            <a:fillRect/>
          </a:stretch>
        </p:blipFill>
        <p:spPr>
          <a:xfrm>
            <a:off x="1689161" y="1201066"/>
            <a:ext cx="4016425" cy="4401563"/>
          </a:xfrm>
          <a:prstGeom prst="rect">
            <a:avLst/>
          </a:prstGeom>
        </p:spPr>
      </p:pic>
      <p:sp>
        <p:nvSpPr>
          <p:cNvPr id="10" name="ZoneTexte 9">
            <a:extLst>
              <a:ext uri="{FF2B5EF4-FFF2-40B4-BE49-F238E27FC236}">
                <a16:creationId xmlns:a16="http://schemas.microsoft.com/office/drawing/2014/main" id="{523FDF10-EDD4-497E-B4F2-97D51B7DBC93}"/>
              </a:ext>
            </a:extLst>
          </p:cNvPr>
          <p:cNvSpPr txBox="1"/>
          <p:nvPr/>
        </p:nvSpPr>
        <p:spPr>
          <a:xfrm>
            <a:off x="987790" y="4537333"/>
            <a:ext cx="925730" cy="646331"/>
          </a:xfrm>
          <a:prstGeom prst="rect">
            <a:avLst/>
          </a:prstGeom>
          <a:noFill/>
        </p:spPr>
        <p:txBody>
          <a:bodyPr wrap="square">
            <a:spAutoFit/>
          </a:bodyPr>
          <a:lstStyle/>
          <a:p>
            <a:r>
              <a:rPr lang="fr-FR" sz="3600" dirty="0">
                <a:solidFill>
                  <a:srgbClr val="00909A"/>
                </a:solidFill>
                <a:sym typeface="Wingdings" panose="05000000000000000000" pitchFamily="2" charset="2"/>
              </a:rPr>
              <a:t></a:t>
            </a:r>
            <a:endParaRPr lang="fr-FR" sz="2000" dirty="0">
              <a:solidFill>
                <a:srgbClr val="00909A"/>
              </a:solidFill>
            </a:endParaRPr>
          </a:p>
        </p:txBody>
      </p:sp>
      <p:sp>
        <p:nvSpPr>
          <p:cNvPr id="4" name="Légende : flèche courbée 3">
            <a:extLst>
              <a:ext uri="{FF2B5EF4-FFF2-40B4-BE49-F238E27FC236}">
                <a16:creationId xmlns:a16="http://schemas.microsoft.com/office/drawing/2014/main" id="{08B06381-C1CE-4247-BE78-A0F3F6E5D2EC}"/>
              </a:ext>
            </a:extLst>
          </p:cNvPr>
          <p:cNvSpPr/>
          <p:nvPr/>
        </p:nvSpPr>
        <p:spPr>
          <a:xfrm rot="10800000" flipV="1">
            <a:off x="2184935" y="2589196"/>
            <a:ext cx="2839452" cy="529389"/>
          </a:xfrm>
          <a:prstGeom prst="borderCallout2">
            <a:avLst>
              <a:gd name="adj1" fmla="val 18750"/>
              <a:gd name="adj2" fmla="val -3248"/>
              <a:gd name="adj3" fmla="val 18750"/>
              <a:gd name="adj4" fmla="val -16667"/>
              <a:gd name="adj5" fmla="val 112500"/>
              <a:gd name="adj6" fmla="val -46667"/>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CE58C6C6-BE3E-48E5-A322-15A0FD7A32E6}"/>
              </a:ext>
            </a:extLst>
          </p:cNvPr>
          <p:cNvSpPr txBox="1"/>
          <p:nvPr/>
        </p:nvSpPr>
        <p:spPr>
          <a:xfrm>
            <a:off x="987790" y="5056443"/>
            <a:ext cx="925730" cy="646331"/>
          </a:xfrm>
          <a:prstGeom prst="rect">
            <a:avLst/>
          </a:prstGeom>
          <a:noFill/>
        </p:spPr>
        <p:txBody>
          <a:bodyPr wrap="square">
            <a:spAutoFit/>
          </a:bodyPr>
          <a:lstStyle/>
          <a:p>
            <a:r>
              <a:rPr lang="fr-FR" sz="3600" dirty="0">
                <a:solidFill>
                  <a:srgbClr val="00909A"/>
                </a:solidFill>
                <a:sym typeface="Wingdings" panose="05000000000000000000" pitchFamily="2" charset="2"/>
              </a:rPr>
              <a:t></a:t>
            </a:r>
            <a:endParaRPr lang="fr-FR" sz="2000" dirty="0">
              <a:solidFill>
                <a:srgbClr val="00909A"/>
              </a:solidFill>
            </a:endParaRPr>
          </a:p>
        </p:txBody>
      </p:sp>
      <p:pic>
        <p:nvPicPr>
          <p:cNvPr id="9" name="Image 8">
            <a:extLst>
              <a:ext uri="{FF2B5EF4-FFF2-40B4-BE49-F238E27FC236}">
                <a16:creationId xmlns:a16="http://schemas.microsoft.com/office/drawing/2014/main" id="{AC7D73F8-DF14-4959-80B3-505A68B0F2E2}"/>
              </a:ext>
            </a:extLst>
          </p:cNvPr>
          <p:cNvPicPr>
            <a:picLocks noChangeAspect="1"/>
          </p:cNvPicPr>
          <p:nvPr/>
        </p:nvPicPr>
        <p:blipFill rotWithShape="1">
          <a:blip r:embed="rId4"/>
          <a:srcRect l="1729" r="9885"/>
          <a:stretch/>
        </p:blipFill>
        <p:spPr>
          <a:xfrm>
            <a:off x="6357288" y="2201599"/>
            <a:ext cx="4540279" cy="2246492"/>
          </a:xfrm>
          <a:prstGeom prst="rect">
            <a:avLst/>
          </a:prstGeom>
          <a:ln w="19050">
            <a:solidFill>
              <a:schemeClr val="accent1">
                <a:lumMod val="60000"/>
                <a:lumOff val="40000"/>
              </a:schemeClr>
            </a:solidFill>
          </a:ln>
        </p:spPr>
      </p:pic>
      <p:sp>
        <p:nvSpPr>
          <p:cNvPr id="11" name="ZoneTexte 10">
            <a:extLst>
              <a:ext uri="{FF2B5EF4-FFF2-40B4-BE49-F238E27FC236}">
                <a16:creationId xmlns:a16="http://schemas.microsoft.com/office/drawing/2014/main" id="{4AEB63D0-7670-4713-9F6C-4C3F95B5E576}"/>
              </a:ext>
            </a:extLst>
          </p:cNvPr>
          <p:cNvSpPr txBox="1"/>
          <p:nvPr/>
        </p:nvSpPr>
        <p:spPr>
          <a:xfrm>
            <a:off x="7799582" y="2103305"/>
            <a:ext cx="925730" cy="646331"/>
          </a:xfrm>
          <a:prstGeom prst="rect">
            <a:avLst/>
          </a:prstGeom>
          <a:noFill/>
        </p:spPr>
        <p:txBody>
          <a:bodyPr wrap="square">
            <a:spAutoFit/>
          </a:bodyPr>
          <a:lstStyle/>
          <a:p>
            <a:r>
              <a:rPr lang="fr-FR" sz="3600" dirty="0">
                <a:solidFill>
                  <a:srgbClr val="00909A"/>
                </a:solidFill>
                <a:sym typeface="Wingdings" panose="05000000000000000000" pitchFamily="2" charset="2"/>
              </a:rPr>
              <a:t></a:t>
            </a:r>
            <a:endParaRPr lang="fr-FR" sz="2000" dirty="0">
              <a:solidFill>
                <a:srgbClr val="00909A"/>
              </a:solidFill>
            </a:endParaRPr>
          </a:p>
        </p:txBody>
      </p:sp>
    </p:spTree>
    <p:extLst>
      <p:ext uri="{BB962C8B-B14F-4D97-AF65-F5344CB8AC3E}">
        <p14:creationId xmlns:p14="http://schemas.microsoft.com/office/powerpoint/2010/main" val="38467372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F35AA54C-5E47-41F0-BC39-5C91A4B13F41}"/>
              </a:ext>
            </a:extLst>
          </p:cNvPr>
          <p:cNvPicPr>
            <a:picLocks noChangeAspect="1"/>
          </p:cNvPicPr>
          <p:nvPr/>
        </p:nvPicPr>
        <p:blipFill>
          <a:blip r:embed="rId3"/>
          <a:stretch>
            <a:fillRect/>
          </a:stretch>
        </p:blipFill>
        <p:spPr>
          <a:xfrm>
            <a:off x="2528887" y="742950"/>
            <a:ext cx="7134225" cy="5372100"/>
          </a:xfrm>
          <a:prstGeom prst="rect">
            <a:avLst/>
          </a:prstGeom>
        </p:spPr>
      </p:pic>
      <p:sp>
        <p:nvSpPr>
          <p:cNvPr id="17" name="ZoneTexte 16">
            <a:extLst>
              <a:ext uri="{FF2B5EF4-FFF2-40B4-BE49-F238E27FC236}">
                <a16:creationId xmlns:a16="http://schemas.microsoft.com/office/drawing/2014/main" id="{8F174B52-3D0D-4422-8B51-3DCB47A6C7C4}"/>
              </a:ext>
            </a:extLst>
          </p:cNvPr>
          <p:cNvSpPr txBox="1"/>
          <p:nvPr/>
        </p:nvSpPr>
        <p:spPr>
          <a:xfrm>
            <a:off x="6647445" y="5485186"/>
            <a:ext cx="1803536" cy="707886"/>
          </a:xfrm>
          <a:prstGeom prst="rect">
            <a:avLst/>
          </a:prstGeom>
          <a:noFill/>
        </p:spPr>
        <p:txBody>
          <a:bodyPr wrap="square">
            <a:spAutoFit/>
          </a:bodyPr>
          <a:lstStyle/>
          <a:p>
            <a:r>
              <a:rPr lang="fr-FR" sz="4000" dirty="0">
                <a:solidFill>
                  <a:srgbClr val="00909A"/>
                </a:solidFill>
                <a:sym typeface="Wingdings" panose="05000000000000000000" pitchFamily="2" charset="2"/>
              </a:rPr>
              <a:t></a:t>
            </a:r>
            <a:endParaRPr lang="fr-FR" sz="2400" dirty="0">
              <a:solidFill>
                <a:srgbClr val="00909A"/>
              </a:solidFill>
            </a:endParaRPr>
          </a:p>
        </p:txBody>
      </p:sp>
    </p:spTree>
    <p:extLst>
      <p:ext uri="{BB962C8B-B14F-4D97-AF65-F5344CB8AC3E}">
        <p14:creationId xmlns:p14="http://schemas.microsoft.com/office/powerpoint/2010/main" val="29390529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BADDA418-CA01-4134-AEB4-3AC1DB8C1A4F}"/>
              </a:ext>
            </a:extLst>
          </p:cNvPr>
          <p:cNvPicPr>
            <a:picLocks noChangeAspect="1"/>
          </p:cNvPicPr>
          <p:nvPr/>
        </p:nvPicPr>
        <p:blipFill rotWithShape="1">
          <a:blip r:embed="rId3"/>
          <a:srcRect t="1416"/>
          <a:stretch/>
        </p:blipFill>
        <p:spPr>
          <a:xfrm>
            <a:off x="888840" y="1793478"/>
            <a:ext cx="4739088" cy="3533686"/>
          </a:xfrm>
          <a:prstGeom prst="rect">
            <a:avLst/>
          </a:prstGeom>
        </p:spPr>
      </p:pic>
      <p:sp>
        <p:nvSpPr>
          <p:cNvPr id="17" name="ZoneTexte 16">
            <a:extLst>
              <a:ext uri="{FF2B5EF4-FFF2-40B4-BE49-F238E27FC236}">
                <a16:creationId xmlns:a16="http://schemas.microsoft.com/office/drawing/2014/main" id="{8F174B52-3D0D-4422-8B51-3DCB47A6C7C4}"/>
              </a:ext>
            </a:extLst>
          </p:cNvPr>
          <p:cNvSpPr txBox="1"/>
          <p:nvPr/>
        </p:nvSpPr>
        <p:spPr>
          <a:xfrm>
            <a:off x="3449793" y="4858415"/>
            <a:ext cx="1096540" cy="707886"/>
          </a:xfrm>
          <a:prstGeom prst="rect">
            <a:avLst/>
          </a:prstGeom>
          <a:noFill/>
        </p:spPr>
        <p:txBody>
          <a:bodyPr wrap="square">
            <a:spAutoFit/>
          </a:bodyPr>
          <a:lstStyle/>
          <a:p>
            <a:r>
              <a:rPr lang="fr-FR" sz="4000" dirty="0">
                <a:solidFill>
                  <a:srgbClr val="00909A"/>
                </a:solidFill>
                <a:sym typeface="Wingdings" panose="05000000000000000000" pitchFamily="2" charset="2"/>
              </a:rPr>
              <a:t></a:t>
            </a:r>
            <a:endParaRPr lang="fr-FR" sz="2400" dirty="0">
              <a:solidFill>
                <a:srgbClr val="00909A"/>
              </a:solidFill>
            </a:endParaRPr>
          </a:p>
        </p:txBody>
      </p:sp>
      <p:pic>
        <p:nvPicPr>
          <p:cNvPr id="5" name="Image 4">
            <a:extLst>
              <a:ext uri="{FF2B5EF4-FFF2-40B4-BE49-F238E27FC236}">
                <a16:creationId xmlns:a16="http://schemas.microsoft.com/office/drawing/2014/main" id="{065F3CAA-85F0-4809-A01E-3BECF1008F8E}"/>
              </a:ext>
            </a:extLst>
          </p:cNvPr>
          <p:cNvPicPr>
            <a:picLocks noChangeAspect="1"/>
          </p:cNvPicPr>
          <p:nvPr/>
        </p:nvPicPr>
        <p:blipFill rotWithShape="1">
          <a:blip r:embed="rId4"/>
          <a:srcRect l="2779" t="7718" r="1489" b="2454"/>
          <a:stretch/>
        </p:blipFill>
        <p:spPr>
          <a:xfrm>
            <a:off x="6229167" y="1793478"/>
            <a:ext cx="4878388" cy="3533686"/>
          </a:xfrm>
          <a:prstGeom prst="rect">
            <a:avLst/>
          </a:prstGeom>
        </p:spPr>
      </p:pic>
      <p:sp>
        <p:nvSpPr>
          <p:cNvPr id="12" name="ZoneTexte 11">
            <a:extLst>
              <a:ext uri="{FF2B5EF4-FFF2-40B4-BE49-F238E27FC236}">
                <a16:creationId xmlns:a16="http://schemas.microsoft.com/office/drawing/2014/main" id="{15A2CDE4-8C4F-4C0B-8DD9-811659035E1F}"/>
              </a:ext>
            </a:extLst>
          </p:cNvPr>
          <p:cNvSpPr txBox="1"/>
          <p:nvPr/>
        </p:nvSpPr>
        <p:spPr>
          <a:xfrm>
            <a:off x="5962834" y="3892311"/>
            <a:ext cx="1096540" cy="707886"/>
          </a:xfrm>
          <a:prstGeom prst="rect">
            <a:avLst/>
          </a:prstGeom>
          <a:noFill/>
        </p:spPr>
        <p:txBody>
          <a:bodyPr wrap="square">
            <a:spAutoFit/>
          </a:bodyPr>
          <a:lstStyle/>
          <a:p>
            <a:r>
              <a:rPr lang="fr-FR" sz="4000" dirty="0">
                <a:solidFill>
                  <a:srgbClr val="00909A"/>
                </a:solidFill>
                <a:sym typeface="Wingdings" panose="05000000000000000000" pitchFamily="2" charset="2"/>
              </a:rPr>
              <a:t></a:t>
            </a:r>
            <a:endParaRPr lang="fr-FR" sz="2400" dirty="0">
              <a:solidFill>
                <a:srgbClr val="00909A"/>
              </a:solidFill>
            </a:endParaRPr>
          </a:p>
        </p:txBody>
      </p:sp>
      <p:pic>
        <p:nvPicPr>
          <p:cNvPr id="8" name="Graphique 7" descr="Sirène avec un remplissage uni">
            <a:extLst>
              <a:ext uri="{FF2B5EF4-FFF2-40B4-BE49-F238E27FC236}">
                <a16:creationId xmlns:a16="http://schemas.microsoft.com/office/drawing/2014/main" id="{9CDB4056-3BCD-424F-846C-13D5A5EBF6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77726" y="982740"/>
            <a:ext cx="780458" cy="780458"/>
          </a:xfrm>
          <a:prstGeom prst="rect">
            <a:avLst/>
          </a:prstGeom>
        </p:spPr>
      </p:pic>
    </p:spTree>
    <p:extLst>
      <p:ext uri="{BB962C8B-B14F-4D97-AF65-F5344CB8AC3E}">
        <p14:creationId xmlns:p14="http://schemas.microsoft.com/office/powerpoint/2010/main" val="3476838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 2">
            <a:extLst>
              <a:ext uri="{FF2B5EF4-FFF2-40B4-BE49-F238E27FC236}">
                <a16:creationId xmlns:a16="http://schemas.microsoft.com/office/drawing/2014/main" id="{BADDA418-CA01-4134-AEB4-3AC1DB8C1A4F}"/>
              </a:ext>
            </a:extLst>
          </p:cNvPr>
          <p:cNvPicPr>
            <a:picLocks noChangeAspect="1"/>
          </p:cNvPicPr>
          <p:nvPr/>
        </p:nvPicPr>
        <p:blipFill rotWithShape="1">
          <a:blip r:embed="rId3"/>
          <a:srcRect t="1416" r="4339"/>
          <a:stretch/>
        </p:blipFill>
        <p:spPr>
          <a:xfrm>
            <a:off x="672342" y="780428"/>
            <a:ext cx="6806489" cy="5305408"/>
          </a:xfrm>
          <a:prstGeom prst="rect">
            <a:avLst/>
          </a:prstGeom>
        </p:spPr>
      </p:pic>
      <p:sp>
        <p:nvSpPr>
          <p:cNvPr id="17" name="ZoneTexte 16">
            <a:extLst>
              <a:ext uri="{FF2B5EF4-FFF2-40B4-BE49-F238E27FC236}">
                <a16:creationId xmlns:a16="http://schemas.microsoft.com/office/drawing/2014/main" id="{8F174B52-3D0D-4422-8B51-3DCB47A6C7C4}"/>
              </a:ext>
            </a:extLst>
          </p:cNvPr>
          <p:cNvSpPr txBox="1"/>
          <p:nvPr/>
        </p:nvSpPr>
        <p:spPr>
          <a:xfrm>
            <a:off x="4830672" y="5500514"/>
            <a:ext cx="1803536" cy="707886"/>
          </a:xfrm>
          <a:prstGeom prst="rect">
            <a:avLst/>
          </a:prstGeom>
          <a:noFill/>
        </p:spPr>
        <p:txBody>
          <a:bodyPr wrap="square">
            <a:spAutoFit/>
          </a:bodyPr>
          <a:lstStyle/>
          <a:p>
            <a:r>
              <a:rPr lang="fr-FR" sz="4000" dirty="0">
                <a:solidFill>
                  <a:srgbClr val="00909A"/>
                </a:solidFill>
                <a:sym typeface="Wingdings" panose="05000000000000000000" pitchFamily="2" charset="2"/>
              </a:rPr>
              <a:t></a:t>
            </a:r>
            <a:endParaRPr lang="fr-FR" sz="2400" dirty="0">
              <a:solidFill>
                <a:srgbClr val="00909A"/>
              </a:solidFill>
            </a:endParaRPr>
          </a:p>
        </p:txBody>
      </p:sp>
      <p:sp>
        <p:nvSpPr>
          <p:cNvPr id="2" name="ZoneTexte 1">
            <a:extLst>
              <a:ext uri="{FF2B5EF4-FFF2-40B4-BE49-F238E27FC236}">
                <a16:creationId xmlns:a16="http://schemas.microsoft.com/office/drawing/2014/main" id="{65272318-AFA4-42C9-B191-A752D48925D6}"/>
              </a:ext>
            </a:extLst>
          </p:cNvPr>
          <p:cNvSpPr txBox="1"/>
          <p:nvPr/>
        </p:nvSpPr>
        <p:spPr>
          <a:xfrm>
            <a:off x="7507706" y="1888213"/>
            <a:ext cx="3888606" cy="2554545"/>
          </a:xfrm>
          <a:prstGeom prst="rect">
            <a:avLst/>
          </a:prstGeom>
          <a:noFill/>
        </p:spPr>
        <p:txBody>
          <a:bodyPr wrap="square" rtlCol="0">
            <a:spAutoFit/>
          </a:bodyPr>
          <a:lstStyle/>
          <a:p>
            <a:pPr algn="just"/>
            <a:r>
              <a:rPr lang="fr-FR" sz="1600" dirty="0">
                <a:solidFill>
                  <a:schemeClr val="bg2"/>
                </a:solidFill>
              </a:rPr>
              <a:t>Vous continuez en appuyant sur suivant à chaque fois pour garder les paramètres par défaut.</a:t>
            </a:r>
          </a:p>
          <a:p>
            <a:pPr algn="just"/>
            <a:endParaRPr lang="fr-FR" sz="1600" dirty="0">
              <a:solidFill>
                <a:schemeClr val="bg2"/>
              </a:solidFill>
            </a:endParaRPr>
          </a:p>
          <a:p>
            <a:pPr algn="just"/>
            <a:r>
              <a:rPr lang="fr-FR" sz="1600" dirty="0">
                <a:solidFill>
                  <a:schemeClr val="bg2"/>
                </a:solidFill>
              </a:rPr>
              <a:t>Il y a des applications qui doivent être fermées au moment de l’installation de Git, ceci n’est pas systématique ni par défaut, si comme moi vous avez des app marquées avec PID XXXXX, vous allez devoir les fermer avant de continuer.</a:t>
            </a:r>
          </a:p>
        </p:txBody>
      </p:sp>
    </p:spTree>
    <p:extLst>
      <p:ext uri="{BB962C8B-B14F-4D97-AF65-F5344CB8AC3E}">
        <p14:creationId xmlns:p14="http://schemas.microsoft.com/office/powerpoint/2010/main" val="4827347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ZoneTexte 16">
            <a:extLst>
              <a:ext uri="{FF2B5EF4-FFF2-40B4-BE49-F238E27FC236}">
                <a16:creationId xmlns:a16="http://schemas.microsoft.com/office/drawing/2014/main" id="{8F174B52-3D0D-4422-8B51-3DCB47A6C7C4}"/>
              </a:ext>
            </a:extLst>
          </p:cNvPr>
          <p:cNvSpPr txBox="1"/>
          <p:nvPr/>
        </p:nvSpPr>
        <p:spPr>
          <a:xfrm>
            <a:off x="6647445" y="5485186"/>
            <a:ext cx="1803536" cy="707886"/>
          </a:xfrm>
          <a:prstGeom prst="rect">
            <a:avLst/>
          </a:prstGeom>
          <a:noFill/>
        </p:spPr>
        <p:txBody>
          <a:bodyPr wrap="square">
            <a:spAutoFit/>
          </a:bodyPr>
          <a:lstStyle/>
          <a:p>
            <a:r>
              <a:rPr lang="fr-FR" sz="4000" dirty="0">
                <a:solidFill>
                  <a:srgbClr val="00909A"/>
                </a:solidFill>
                <a:sym typeface="Wingdings" panose="05000000000000000000" pitchFamily="2" charset="2"/>
              </a:rPr>
              <a:t></a:t>
            </a:r>
            <a:endParaRPr lang="fr-FR" sz="2400" dirty="0">
              <a:solidFill>
                <a:srgbClr val="00909A"/>
              </a:solidFill>
            </a:endParaRPr>
          </a:p>
        </p:txBody>
      </p:sp>
      <p:pic>
        <p:nvPicPr>
          <p:cNvPr id="4" name="Image 3">
            <a:extLst>
              <a:ext uri="{FF2B5EF4-FFF2-40B4-BE49-F238E27FC236}">
                <a16:creationId xmlns:a16="http://schemas.microsoft.com/office/drawing/2014/main" id="{A5C8D406-C9DF-4BF0-BA11-AD062D33738A}"/>
              </a:ext>
            </a:extLst>
          </p:cNvPr>
          <p:cNvPicPr>
            <a:picLocks noChangeAspect="1"/>
          </p:cNvPicPr>
          <p:nvPr/>
        </p:nvPicPr>
        <p:blipFill>
          <a:blip r:embed="rId3"/>
          <a:stretch>
            <a:fillRect/>
          </a:stretch>
        </p:blipFill>
        <p:spPr>
          <a:xfrm>
            <a:off x="2562225" y="752475"/>
            <a:ext cx="7067550" cy="5353050"/>
          </a:xfrm>
          <a:prstGeom prst="rect">
            <a:avLst/>
          </a:prstGeom>
        </p:spPr>
      </p:pic>
    </p:spTree>
    <p:extLst>
      <p:ext uri="{BB962C8B-B14F-4D97-AF65-F5344CB8AC3E}">
        <p14:creationId xmlns:p14="http://schemas.microsoft.com/office/powerpoint/2010/main" val="10063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 7">
            <a:extLst>
              <a:ext uri="{FF2B5EF4-FFF2-40B4-BE49-F238E27FC236}">
                <a16:creationId xmlns:a16="http://schemas.microsoft.com/office/drawing/2014/main" id="{4AA7695D-20C9-4BDF-8A77-5AA3EF0C905E}"/>
              </a:ext>
            </a:extLst>
          </p:cNvPr>
          <p:cNvPicPr>
            <a:picLocks noChangeAspect="1"/>
          </p:cNvPicPr>
          <p:nvPr/>
        </p:nvPicPr>
        <p:blipFill>
          <a:blip r:embed="rId3"/>
          <a:stretch>
            <a:fillRect/>
          </a:stretch>
        </p:blipFill>
        <p:spPr>
          <a:xfrm>
            <a:off x="2562225" y="766762"/>
            <a:ext cx="7067550" cy="5324475"/>
          </a:xfrm>
          <a:prstGeom prst="rect">
            <a:avLst/>
          </a:prstGeom>
        </p:spPr>
      </p:pic>
      <p:sp>
        <p:nvSpPr>
          <p:cNvPr id="14" name="ZoneTexte 13">
            <a:extLst>
              <a:ext uri="{FF2B5EF4-FFF2-40B4-BE49-F238E27FC236}">
                <a16:creationId xmlns:a16="http://schemas.microsoft.com/office/drawing/2014/main" id="{BB379835-0C37-42F6-AE56-172BC6025961}"/>
              </a:ext>
            </a:extLst>
          </p:cNvPr>
          <p:cNvSpPr txBox="1"/>
          <p:nvPr/>
        </p:nvSpPr>
        <p:spPr>
          <a:xfrm>
            <a:off x="4532289" y="2853567"/>
            <a:ext cx="1803536" cy="707886"/>
          </a:xfrm>
          <a:prstGeom prst="rect">
            <a:avLst/>
          </a:prstGeom>
          <a:noFill/>
        </p:spPr>
        <p:txBody>
          <a:bodyPr wrap="square">
            <a:spAutoFit/>
          </a:bodyPr>
          <a:lstStyle/>
          <a:p>
            <a:r>
              <a:rPr lang="fr-FR" sz="4000" dirty="0">
                <a:solidFill>
                  <a:srgbClr val="00909A"/>
                </a:solidFill>
                <a:sym typeface="Wingdings" panose="05000000000000000000" pitchFamily="2" charset="2"/>
              </a:rPr>
              <a:t></a:t>
            </a:r>
            <a:endParaRPr lang="fr-FR" sz="2400" dirty="0">
              <a:solidFill>
                <a:srgbClr val="00909A"/>
              </a:solidFill>
            </a:endParaRPr>
          </a:p>
        </p:txBody>
      </p:sp>
    </p:spTree>
    <p:extLst>
      <p:ext uri="{BB962C8B-B14F-4D97-AF65-F5344CB8AC3E}">
        <p14:creationId xmlns:p14="http://schemas.microsoft.com/office/powerpoint/2010/main" val="35540899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age 9">
            <a:extLst>
              <a:ext uri="{FF2B5EF4-FFF2-40B4-BE49-F238E27FC236}">
                <a16:creationId xmlns:a16="http://schemas.microsoft.com/office/drawing/2014/main" id="{8ABEEF8C-EF46-4C36-B423-B063E8F12014}"/>
              </a:ext>
            </a:extLst>
          </p:cNvPr>
          <p:cNvPicPr>
            <a:picLocks noChangeAspect="1"/>
          </p:cNvPicPr>
          <p:nvPr/>
        </p:nvPicPr>
        <p:blipFill>
          <a:blip r:embed="rId3"/>
          <a:stretch>
            <a:fillRect/>
          </a:stretch>
        </p:blipFill>
        <p:spPr>
          <a:xfrm>
            <a:off x="1162050" y="1514475"/>
            <a:ext cx="9867900" cy="3829050"/>
          </a:xfrm>
          <a:prstGeom prst="rect">
            <a:avLst/>
          </a:prstGeom>
        </p:spPr>
      </p:pic>
    </p:spTree>
    <p:extLst>
      <p:ext uri="{BB962C8B-B14F-4D97-AF65-F5344CB8AC3E}">
        <p14:creationId xmlns:p14="http://schemas.microsoft.com/office/powerpoint/2010/main" val="26319957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re 1">
            <a:extLst>
              <a:ext uri="{FF2B5EF4-FFF2-40B4-BE49-F238E27FC236}">
                <a16:creationId xmlns:a16="http://schemas.microsoft.com/office/drawing/2014/main" id="{B35F5250-A0CD-4771-9CF7-D421B7EABAB5}"/>
              </a:ext>
            </a:extLst>
          </p:cNvPr>
          <p:cNvSpPr>
            <a:spLocks noGrp="1"/>
          </p:cNvSpPr>
          <p:nvPr>
            <p:ph type="title"/>
          </p:nvPr>
        </p:nvSpPr>
        <p:spPr>
          <a:xfrm>
            <a:off x="1030288" y="609600"/>
            <a:ext cx="10131425" cy="1110343"/>
          </a:xfrm>
        </p:spPr>
        <p:txBody>
          <a:bodyPr>
            <a:normAutofit/>
          </a:bodyPr>
          <a:lstStyle/>
          <a:p>
            <a:pPr algn="ctr"/>
            <a:r>
              <a:rPr lang="fr-FR" dirty="0">
                <a:solidFill>
                  <a:schemeClr val="bg1"/>
                </a:solidFill>
              </a:rPr>
              <a:t>Motivation derrière GIT</a:t>
            </a:r>
          </a:p>
        </p:txBody>
      </p:sp>
      <p:sp>
        <p:nvSpPr>
          <p:cNvPr id="3" name="Espace réservé du contenu 2">
            <a:extLst>
              <a:ext uri="{FF2B5EF4-FFF2-40B4-BE49-F238E27FC236}">
                <a16:creationId xmlns:a16="http://schemas.microsoft.com/office/drawing/2014/main" id="{543DF4B7-475F-4EE7-B520-F56DD6651412}"/>
              </a:ext>
            </a:extLst>
          </p:cNvPr>
          <p:cNvSpPr>
            <a:spLocks noGrp="1"/>
          </p:cNvSpPr>
          <p:nvPr>
            <p:ph idx="1"/>
          </p:nvPr>
        </p:nvSpPr>
        <p:spPr>
          <a:xfrm>
            <a:off x="676276" y="2592572"/>
            <a:ext cx="10820400" cy="4008253"/>
          </a:xfrm>
        </p:spPr>
        <p:txBody>
          <a:bodyPr>
            <a:normAutofit/>
          </a:bodyPr>
          <a:lstStyle/>
          <a:p>
            <a:pPr>
              <a:lnSpc>
                <a:spcPct val="90000"/>
              </a:lnSpc>
            </a:pPr>
            <a:r>
              <a:rPr lang="fr-FR" dirty="0"/>
              <a:t>Vous avez déjà fait l'une des choses suivantes en travaillant individuellement :</a:t>
            </a:r>
          </a:p>
          <a:p>
            <a:pPr lvl="1">
              <a:lnSpc>
                <a:spcPct val="90000"/>
              </a:lnSpc>
            </a:pPr>
            <a:r>
              <a:rPr lang="fr-FR" sz="1800" dirty="0"/>
              <a:t>Vous aviez un code qui fonctionnait, vous avez fait un tas de changements, ce qui a cassé le code, et maintenant vous voulez juste récupérer l’ancienne version de travail qui marchait...</a:t>
            </a:r>
          </a:p>
          <a:p>
            <a:pPr lvl="1">
              <a:lnSpc>
                <a:spcPct val="90000"/>
              </a:lnSpc>
            </a:pPr>
            <a:r>
              <a:rPr lang="fr-FR" sz="1800" dirty="0"/>
              <a:t>Suppression accidentelle d'un fichier critique, disparition de centaines de lignes de code...</a:t>
            </a:r>
          </a:p>
          <a:p>
            <a:pPr lvl="1">
              <a:lnSpc>
                <a:spcPct val="90000"/>
              </a:lnSpc>
            </a:pPr>
            <a:r>
              <a:rPr lang="fr-FR" sz="1800" dirty="0"/>
              <a:t>Vous avez en quelque sorte sali la structure/contenu de votre base de code, et vous voulez juste "défaire" l'action folle que vous venez de faire.</a:t>
            </a:r>
          </a:p>
          <a:p>
            <a:pPr lvl="1">
              <a:lnSpc>
                <a:spcPct val="90000"/>
              </a:lnSpc>
            </a:pPr>
            <a:r>
              <a:rPr lang="fr-FR" sz="1800" dirty="0"/>
              <a:t>Crash du disque dur !!!! Tout est parti, la veille de l'échéance.</a:t>
            </a:r>
          </a:p>
        </p:txBody>
      </p:sp>
    </p:spTree>
    <p:extLst>
      <p:ext uri="{BB962C8B-B14F-4D97-AF65-F5344CB8AC3E}">
        <p14:creationId xmlns:p14="http://schemas.microsoft.com/office/powerpoint/2010/main" val="3598372176"/>
      </p:ext>
    </p:extLst>
  </p:cSld>
  <p:clrMapOvr>
    <a:overrideClrMapping bg1="lt1" tx1="dk1" bg2="lt2" tx2="dk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E56F9C0F-1CDC-4D2E-AF74-6086185B6990}"/>
              </a:ext>
            </a:extLst>
          </p:cNvPr>
          <p:cNvPicPr>
            <a:picLocks noChangeAspect="1"/>
          </p:cNvPicPr>
          <p:nvPr/>
        </p:nvPicPr>
        <p:blipFill rotWithShape="1">
          <a:blip r:embed="rId3"/>
          <a:srcRect l="5623" r="23428"/>
          <a:stretch/>
        </p:blipFill>
        <p:spPr>
          <a:xfrm>
            <a:off x="733124" y="981577"/>
            <a:ext cx="4960219" cy="1333500"/>
          </a:xfrm>
          <a:prstGeom prst="rect">
            <a:avLst/>
          </a:prstGeom>
          <a:ln w="28575">
            <a:solidFill>
              <a:schemeClr val="accent1">
                <a:lumMod val="60000"/>
                <a:lumOff val="40000"/>
              </a:schemeClr>
            </a:solidFill>
          </a:ln>
        </p:spPr>
      </p:pic>
      <p:pic>
        <p:nvPicPr>
          <p:cNvPr id="7" name="Image 6">
            <a:extLst>
              <a:ext uri="{FF2B5EF4-FFF2-40B4-BE49-F238E27FC236}">
                <a16:creationId xmlns:a16="http://schemas.microsoft.com/office/drawing/2014/main" id="{677A2DC0-CF69-46BE-8135-99C5DB98B8E4}"/>
              </a:ext>
            </a:extLst>
          </p:cNvPr>
          <p:cNvPicPr>
            <a:picLocks noChangeAspect="1"/>
          </p:cNvPicPr>
          <p:nvPr/>
        </p:nvPicPr>
        <p:blipFill>
          <a:blip r:embed="rId4"/>
          <a:stretch>
            <a:fillRect/>
          </a:stretch>
        </p:blipFill>
        <p:spPr>
          <a:xfrm>
            <a:off x="6341649" y="1219702"/>
            <a:ext cx="981075" cy="857250"/>
          </a:xfrm>
          <a:prstGeom prst="rect">
            <a:avLst/>
          </a:prstGeom>
          <a:ln w="28575">
            <a:solidFill>
              <a:schemeClr val="accent1">
                <a:lumMod val="60000"/>
                <a:lumOff val="40000"/>
              </a:schemeClr>
            </a:solidFill>
          </a:ln>
        </p:spPr>
      </p:pic>
      <p:cxnSp>
        <p:nvCxnSpPr>
          <p:cNvPr id="10" name="Connecteur droit avec flèche 9">
            <a:extLst>
              <a:ext uri="{FF2B5EF4-FFF2-40B4-BE49-F238E27FC236}">
                <a16:creationId xmlns:a16="http://schemas.microsoft.com/office/drawing/2014/main" id="{DDBE03E8-DCFA-455F-9077-251A7D937697}"/>
              </a:ext>
            </a:extLst>
          </p:cNvPr>
          <p:cNvCxnSpPr>
            <a:cxnSpLocks/>
            <a:stCxn id="4" idx="3"/>
            <a:endCxn id="7" idx="1"/>
          </p:cNvCxnSpPr>
          <p:nvPr/>
        </p:nvCxnSpPr>
        <p:spPr>
          <a:xfrm>
            <a:off x="5693343" y="1648327"/>
            <a:ext cx="648306" cy="0"/>
          </a:xfrm>
          <a:prstGeom prst="straightConnector1">
            <a:avLst/>
          </a:prstGeom>
          <a:ln>
            <a:solidFill>
              <a:schemeClr val="accent1">
                <a:lumMod val="60000"/>
                <a:lumOff val="40000"/>
              </a:schemeClr>
            </a:solidFill>
            <a:tailEnd type="triangle"/>
          </a:ln>
        </p:spPr>
        <p:style>
          <a:lnRef idx="2">
            <a:schemeClr val="accent5"/>
          </a:lnRef>
          <a:fillRef idx="0">
            <a:schemeClr val="accent5"/>
          </a:fillRef>
          <a:effectRef idx="1">
            <a:schemeClr val="accent5"/>
          </a:effectRef>
          <a:fontRef idx="minor">
            <a:schemeClr val="tx1"/>
          </a:fontRef>
        </p:style>
      </p:cxnSp>
      <p:pic>
        <p:nvPicPr>
          <p:cNvPr id="15" name="Image 14">
            <a:extLst>
              <a:ext uri="{FF2B5EF4-FFF2-40B4-BE49-F238E27FC236}">
                <a16:creationId xmlns:a16="http://schemas.microsoft.com/office/drawing/2014/main" id="{15C4DD26-2569-42E7-AC7E-32D7C1FD3AFA}"/>
              </a:ext>
            </a:extLst>
          </p:cNvPr>
          <p:cNvPicPr>
            <a:picLocks noChangeAspect="1"/>
          </p:cNvPicPr>
          <p:nvPr/>
        </p:nvPicPr>
        <p:blipFill rotWithShape="1">
          <a:blip r:embed="rId5"/>
          <a:srcRect t="5326" b="2548"/>
          <a:stretch/>
        </p:blipFill>
        <p:spPr>
          <a:xfrm>
            <a:off x="8009131" y="981577"/>
            <a:ext cx="3397517" cy="3639544"/>
          </a:xfrm>
          <a:prstGeom prst="rect">
            <a:avLst/>
          </a:prstGeom>
        </p:spPr>
      </p:pic>
      <p:cxnSp>
        <p:nvCxnSpPr>
          <p:cNvPr id="22" name="Connecteur droit avec flèche 21">
            <a:extLst>
              <a:ext uri="{FF2B5EF4-FFF2-40B4-BE49-F238E27FC236}">
                <a16:creationId xmlns:a16="http://schemas.microsoft.com/office/drawing/2014/main" id="{3FFD8BF4-5210-4C08-9FFD-C11577660474}"/>
              </a:ext>
            </a:extLst>
          </p:cNvPr>
          <p:cNvCxnSpPr>
            <a:cxnSpLocks/>
            <a:stCxn id="7" idx="3"/>
          </p:cNvCxnSpPr>
          <p:nvPr/>
        </p:nvCxnSpPr>
        <p:spPr>
          <a:xfrm>
            <a:off x="7322724" y="1648327"/>
            <a:ext cx="686407" cy="0"/>
          </a:xfrm>
          <a:prstGeom prst="straightConnector1">
            <a:avLst/>
          </a:prstGeom>
          <a:ln>
            <a:solidFill>
              <a:schemeClr val="accent1">
                <a:lumMod val="60000"/>
                <a:lumOff val="4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20" name="ZoneTexte 19">
            <a:extLst>
              <a:ext uri="{FF2B5EF4-FFF2-40B4-BE49-F238E27FC236}">
                <a16:creationId xmlns:a16="http://schemas.microsoft.com/office/drawing/2014/main" id="{5F51BDE1-A492-4737-A854-86B66322478C}"/>
              </a:ext>
            </a:extLst>
          </p:cNvPr>
          <p:cNvSpPr txBox="1"/>
          <p:nvPr/>
        </p:nvSpPr>
        <p:spPr>
          <a:xfrm>
            <a:off x="7925295" y="3426599"/>
            <a:ext cx="912750" cy="307777"/>
          </a:xfrm>
          <a:prstGeom prst="rect">
            <a:avLst/>
          </a:prstGeom>
          <a:noFill/>
        </p:spPr>
        <p:txBody>
          <a:bodyPr wrap="none" rtlCol="0">
            <a:spAutoFit/>
          </a:bodyPr>
          <a:lstStyle/>
          <a:p>
            <a:r>
              <a:rPr lang="fr-FR" sz="1400" dirty="0">
                <a:solidFill>
                  <a:schemeClr val="bg2"/>
                </a:solidFill>
                <a:highlight>
                  <a:srgbClr val="C0C0C0"/>
                </a:highlight>
              </a:rPr>
              <a:t>Click droit</a:t>
            </a:r>
          </a:p>
        </p:txBody>
      </p:sp>
      <p:cxnSp>
        <p:nvCxnSpPr>
          <p:cNvPr id="26" name="Connecteur droit avec flèche 25">
            <a:extLst>
              <a:ext uri="{FF2B5EF4-FFF2-40B4-BE49-F238E27FC236}">
                <a16:creationId xmlns:a16="http://schemas.microsoft.com/office/drawing/2014/main" id="{D6F906EE-87F9-4536-8AF1-FA9F6C2B75B0}"/>
              </a:ext>
            </a:extLst>
          </p:cNvPr>
          <p:cNvCxnSpPr>
            <a:cxnSpLocks/>
          </p:cNvCxnSpPr>
          <p:nvPr/>
        </p:nvCxnSpPr>
        <p:spPr>
          <a:xfrm>
            <a:off x="8381670" y="3719136"/>
            <a:ext cx="0" cy="327485"/>
          </a:xfrm>
          <a:prstGeom prst="straightConnector1">
            <a:avLst/>
          </a:prstGeom>
          <a:ln>
            <a:solidFill>
              <a:schemeClr val="accent1">
                <a:lumMod val="60000"/>
                <a:lumOff val="4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25" name="Rectangle 24">
            <a:extLst>
              <a:ext uri="{FF2B5EF4-FFF2-40B4-BE49-F238E27FC236}">
                <a16:creationId xmlns:a16="http://schemas.microsoft.com/office/drawing/2014/main" id="{1B846356-AEA3-4C8F-BD08-E52C02DCA6DF}"/>
              </a:ext>
            </a:extLst>
          </p:cNvPr>
          <p:cNvSpPr/>
          <p:nvPr/>
        </p:nvSpPr>
        <p:spPr>
          <a:xfrm>
            <a:off x="8787045" y="1200452"/>
            <a:ext cx="1074973" cy="214462"/>
          </a:xfrm>
          <a:prstGeom prst="rect">
            <a:avLst/>
          </a:pr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28">
            <a:extLst>
              <a:ext uri="{FF2B5EF4-FFF2-40B4-BE49-F238E27FC236}">
                <a16:creationId xmlns:a16="http://schemas.microsoft.com/office/drawing/2014/main" id="{8F266B81-6E61-4AD7-9996-88AC22BCF397}"/>
              </a:ext>
            </a:extLst>
          </p:cNvPr>
          <p:cNvPicPr>
            <a:picLocks noChangeAspect="1"/>
          </p:cNvPicPr>
          <p:nvPr/>
        </p:nvPicPr>
        <p:blipFill>
          <a:blip r:embed="rId6"/>
          <a:stretch>
            <a:fillRect/>
          </a:stretch>
        </p:blipFill>
        <p:spPr>
          <a:xfrm>
            <a:off x="4401045" y="5000007"/>
            <a:ext cx="7048500" cy="933450"/>
          </a:xfrm>
          <a:prstGeom prst="rect">
            <a:avLst/>
          </a:prstGeom>
          <a:ln w="28575">
            <a:solidFill>
              <a:schemeClr val="accent1">
                <a:lumMod val="60000"/>
                <a:lumOff val="40000"/>
              </a:schemeClr>
            </a:solidFill>
          </a:ln>
        </p:spPr>
      </p:pic>
      <p:cxnSp>
        <p:nvCxnSpPr>
          <p:cNvPr id="34" name="Connecteur droit avec flèche 33">
            <a:extLst>
              <a:ext uri="{FF2B5EF4-FFF2-40B4-BE49-F238E27FC236}">
                <a16:creationId xmlns:a16="http://schemas.microsoft.com/office/drawing/2014/main" id="{BA6C72FA-0474-4A1E-88B9-D69D259B5923}"/>
              </a:ext>
            </a:extLst>
          </p:cNvPr>
          <p:cNvCxnSpPr>
            <a:cxnSpLocks/>
          </p:cNvCxnSpPr>
          <p:nvPr/>
        </p:nvCxnSpPr>
        <p:spPr>
          <a:xfrm>
            <a:off x="8787045" y="1376814"/>
            <a:ext cx="0" cy="3585093"/>
          </a:xfrm>
          <a:prstGeom prst="straightConnector1">
            <a:avLst/>
          </a:prstGeom>
          <a:ln>
            <a:solidFill>
              <a:schemeClr val="accent1">
                <a:lumMod val="60000"/>
                <a:lumOff val="4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41" name="ZoneTexte 40">
            <a:extLst>
              <a:ext uri="{FF2B5EF4-FFF2-40B4-BE49-F238E27FC236}">
                <a16:creationId xmlns:a16="http://schemas.microsoft.com/office/drawing/2014/main" id="{9E3DEDA9-00EA-40E2-8392-EDAE7A9FDAFF}"/>
              </a:ext>
            </a:extLst>
          </p:cNvPr>
          <p:cNvSpPr txBox="1"/>
          <p:nvPr/>
        </p:nvSpPr>
        <p:spPr>
          <a:xfrm>
            <a:off x="785352" y="1123017"/>
            <a:ext cx="361758" cy="369332"/>
          </a:xfrm>
          <a:prstGeom prst="rect">
            <a:avLst/>
          </a:prstGeom>
          <a:noFill/>
        </p:spPr>
        <p:txBody>
          <a:bodyPr wrap="square">
            <a:spAutoFit/>
          </a:bodyPr>
          <a:lstStyle/>
          <a:p>
            <a:r>
              <a:rPr lang="fr-FR" sz="1800" dirty="0">
                <a:solidFill>
                  <a:schemeClr val="bg2"/>
                </a:solidFill>
                <a:highlight>
                  <a:srgbClr val="C0C0C0"/>
                </a:highlight>
              </a:rPr>
              <a:t>1</a:t>
            </a:r>
            <a:endParaRPr lang="fr-FR" dirty="0">
              <a:highlight>
                <a:srgbClr val="C0C0C0"/>
              </a:highlight>
            </a:endParaRPr>
          </a:p>
        </p:txBody>
      </p:sp>
      <p:sp>
        <p:nvSpPr>
          <p:cNvPr id="46" name="ZoneTexte 45">
            <a:extLst>
              <a:ext uri="{FF2B5EF4-FFF2-40B4-BE49-F238E27FC236}">
                <a16:creationId xmlns:a16="http://schemas.microsoft.com/office/drawing/2014/main" id="{0527C6C7-DE8A-4994-BA5A-6F94BDE8EEC4}"/>
              </a:ext>
            </a:extLst>
          </p:cNvPr>
          <p:cNvSpPr txBox="1"/>
          <p:nvPr/>
        </p:nvSpPr>
        <p:spPr>
          <a:xfrm>
            <a:off x="6018148" y="1702799"/>
            <a:ext cx="361758" cy="369332"/>
          </a:xfrm>
          <a:prstGeom prst="rect">
            <a:avLst/>
          </a:prstGeom>
          <a:noFill/>
        </p:spPr>
        <p:txBody>
          <a:bodyPr wrap="square">
            <a:spAutoFit/>
          </a:bodyPr>
          <a:lstStyle/>
          <a:p>
            <a:r>
              <a:rPr lang="fr-FR" sz="1800" dirty="0">
                <a:solidFill>
                  <a:schemeClr val="bg2"/>
                </a:solidFill>
                <a:highlight>
                  <a:srgbClr val="C0C0C0"/>
                </a:highlight>
              </a:rPr>
              <a:t>2</a:t>
            </a:r>
            <a:endParaRPr lang="fr-FR" dirty="0">
              <a:highlight>
                <a:srgbClr val="C0C0C0"/>
              </a:highlight>
            </a:endParaRPr>
          </a:p>
        </p:txBody>
      </p:sp>
      <p:sp>
        <p:nvSpPr>
          <p:cNvPr id="47" name="ZoneTexte 46">
            <a:extLst>
              <a:ext uri="{FF2B5EF4-FFF2-40B4-BE49-F238E27FC236}">
                <a16:creationId xmlns:a16="http://schemas.microsoft.com/office/drawing/2014/main" id="{54003F35-54A5-40EA-9A1A-9CCE22CB83FA}"/>
              </a:ext>
            </a:extLst>
          </p:cNvPr>
          <p:cNvSpPr txBox="1"/>
          <p:nvPr/>
        </p:nvSpPr>
        <p:spPr>
          <a:xfrm>
            <a:off x="7702498" y="3426599"/>
            <a:ext cx="361758" cy="369332"/>
          </a:xfrm>
          <a:prstGeom prst="rect">
            <a:avLst/>
          </a:prstGeom>
          <a:noFill/>
        </p:spPr>
        <p:txBody>
          <a:bodyPr wrap="square">
            <a:spAutoFit/>
          </a:bodyPr>
          <a:lstStyle/>
          <a:p>
            <a:r>
              <a:rPr lang="fr-FR" sz="1800" dirty="0">
                <a:solidFill>
                  <a:schemeClr val="bg2"/>
                </a:solidFill>
                <a:highlight>
                  <a:srgbClr val="C0C0C0"/>
                </a:highlight>
              </a:rPr>
              <a:t>3</a:t>
            </a:r>
            <a:endParaRPr lang="fr-FR" dirty="0">
              <a:highlight>
                <a:srgbClr val="C0C0C0"/>
              </a:highlight>
            </a:endParaRPr>
          </a:p>
        </p:txBody>
      </p:sp>
      <p:sp>
        <p:nvSpPr>
          <p:cNvPr id="48" name="ZoneTexte 47">
            <a:extLst>
              <a:ext uri="{FF2B5EF4-FFF2-40B4-BE49-F238E27FC236}">
                <a16:creationId xmlns:a16="http://schemas.microsoft.com/office/drawing/2014/main" id="{DB72E6A5-F78E-499A-A2BF-DC6C011E2D08}"/>
              </a:ext>
            </a:extLst>
          </p:cNvPr>
          <p:cNvSpPr txBox="1"/>
          <p:nvPr/>
        </p:nvSpPr>
        <p:spPr>
          <a:xfrm>
            <a:off x="8522939" y="1151643"/>
            <a:ext cx="361758" cy="369332"/>
          </a:xfrm>
          <a:prstGeom prst="rect">
            <a:avLst/>
          </a:prstGeom>
          <a:noFill/>
        </p:spPr>
        <p:txBody>
          <a:bodyPr wrap="square">
            <a:spAutoFit/>
          </a:bodyPr>
          <a:lstStyle/>
          <a:p>
            <a:r>
              <a:rPr lang="fr-FR" sz="1800" dirty="0">
                <a:solidFill>
                  <a:schemeClr val="bg2"/>
                </a:solidFill>
                <a:highlight>
                  <a:srgbClr val="C0C0C0"/>
                </a:highlight>
              </a:rPr>
              <a:t>4</a:t>
            </a:r>
            <a:endParaRPr lang="fr-FR" dirty="0">
              <a:highlight>
                <a:srgbClr val="C0C0C0"/>
              </a:highlight>
            </a:endParaRPr>
          </a:p>
        </p:txBody>
      </p:sp>
      <p:sp>
        <p:nvSpPr>
          <p:cNvPr id="49" name="ZoneTexte 48">
            <a:extLst>
              <a:ext uri="{FF2B5EF4-FFF2-40B4-BE49-F238E27FC236}">
                <a16:creationId xmlns:a16="http://schemas.microsoft.com/office/drawing/2014/main" id="{9597B5AF-687E-4E01-AC66-AF5FA5DE71D0}"/>
              </a:ext>
            </a:extLst>
          </p:cNvPr>
          <p:cNvSpPr txBox="1"/>
          <p:nvPr/>
        </p:nvSpPr>
        <p:spPr>
          <a:xfrm>
            <a:off x="4054448" y="5010336"/>
            <a:ext cx="361758" cy="369332"/>
          </a:xfrm>
          <a:prstGeom prst="rect">
            <a:avLst/>
          </a:prstGeom>
          <a:noFill/>
        </p:spPr>
        <p:txBody>
          <a:bodyPr wrap="square">
            <a:spAutoFit/>
          </a:bodyPr>
          <a:lstStyle/>
          <a:p>
            <a:r>
              <a:rPr lang="fr-FR" sz="1800" dirty="0">
                <a:solidFill>
                  <a:schemeClr val="bg2"/>
                </a:solidFill>
                <a:highlight>
                  <a:srgbClr val="C0C0C0"/>
                </a:highlight>
              </a:rPr>
              <a:t>5</a:t>
            </a:r>
            <a:endParaRPr lang="fr-FR" dirty="0">
              <a:highlight>
                <a:srgbClr val="C0C0C0"/>
              </a:highlight>
            </a:endParaRPr>
          </a:p>
        </p:txBody>
      </p:sp>
      <p:cxnSp>
        <p:nvCxnSpPr>
          <p:cNvPr id="50" name="Connecteur droit avec flèche 49">
            <a:extLst>
              <a:ext uri="{FF2B5EF4-FFF2-40B4-BE49-F238E27FC236}">
                <a16:creationId xmlns:a16="http://schemas.microsoft.com/office/drawing/2014/main" id="{A847CBED-A7DC-47B4-8E0F-2127BF7BF8EF}"/>
              </a:ext>
            </a:extLst>
          </p:cNvPr>
          <p:cNvCxnSpPr>
            <a:cxnSpLocks/>
            <a:stCxn id="51" idx="3"/>
            <a:endCxn id="29" idx="1"/>
          </p:cNvCxnSpPr>
          <p:nvPr/>
        </p:nvCxnSpPr>
        <p:spPr>
          <a:xfrm>
            <a:off x="3336212" y="5466732"/>
            <a:ext cx="1064833" cy="0"/>
          </a:xfrm>
          <a:prstGeom prst="straightConnector1">
            <a:avLst/>
          </a:prstGeom>
          <a:ln>
            <a:solidFill>
              <a:schemeClr val="accent1">
                <a:lumMod val="60000"/>
                <a:lumOff val="40000"/>
              </a:schemeClr>
            </a:solidFill>
            <a:tailEnd type="triangle"/>
          </a:ln>
        </p:spPr>
        <p:style>
          <a:lnRef idx="2">
            <a:schemeClr val="accent5"/>
          </a:lnRef>
          <a:fillRef idx="0">
            <a:schemeClr val="accent5"/>
          </a:fillRef>
          <a:effectRef idx="1">
            <a:schemeClr val="accent5"/>
          </a:effectRef>
          <a:fontRef idx="minor">
            <a:schemeClr val="tx1"/>
          </a:fontRef>
        </p:style>
      </p:cxnSp>
      <p:sp>
        <p:nvSpPr>
          <p:cNvPr id="51" name="ZoneTexte 50">
            <a:extLst>
              <a:ext uri="{FF2B5EF4-FFF2-40B4-BE49-F238E27FC236}">
                <a16:creationId xmlns:a16="http://schemas.microsoft.com/office/drawing/2014/main" id="{8824ECEE-DF7E-4FC5-BD30-1313B9CB1A51}"/>
              </a:ext>
            </a:extLst>
          </p:cNvPr>
          <p:cNvSpPr txBox="1"/>
          <p:nvPr/>
        </p:nvSpPr>
        <p:spPr>
          <a:xfrm>
            <a:off x="1419845" y="4989678"/>
            <a:ext cx="1916367" cy="954107"/>
          </a:xfrm>
          <a:prstGeom prst="rect">
            <a:avLst/>
          </a:prstGeom>
          <a:noFill/>
          <a:ln>
            <a:solidFill>
              <a:schemeClr val="accent1">
                <a:lumMod val="60000"/>
                <a:lumOff val="40000"/>
              </a:schemeClr>
            </a:solidFill>
          </a:ln>
        </p:spPr>
        <p:txBody>
          <a:bodyPr wrap="square">
            <a:spAutoFit/>
          </a:bodyPr>
          <a:lstStyle/>
          <a:p>
            <a:pPr algn="just"/>
            <a:r>
              <a:rPr lang="fr-FR" sz="1400" dirty="0">
                <a:solidFill>
                  <a:schemeClr val="bg2"/>
                </a:solidFill>
              </a:rPr>
              <a:t>Pour agrandir, garder la touche ctrl appuyée et tourner la molette de la souris.</a:t>
            </a:r>
            <a:endParaRPr lang="fr-FR" sz="1400" dirty="0"/>
          </a:p>
        </p:txBody>
      </p:sp>
    </p:spTree>
    <p:extLst>
      <p:ext uri="{BB962C8B-B14F-4D97-AF65-F5344CB8AC3E}">
        <p14:creationId xmlns:p14="http://schemas.microsoft.com/office/powerpoint/2010/main" val="13701490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space réservé du contenu 2">
            <a:extLst>
              <a:ext uri="{FF2B5EF4-FFF2-40B4-BE49-F238E27FC236}">
                <a16:creationId xmlns:a16="http://schemas.microsoft.com/office/drawing/2014/main" id="{15FD0321-3997-4BFF-86AA-FEDBF6897DD3}"/>
              </a:ext>
            </a:extLst>
          </p:cNvPr>
          <p:cNvSpPr>
            <a:spLocks noGrp="1"/>
          </p:cNvSpPr>
          <p:nvPr>
            <p:ph idx="1"/>
          </p:nvPr>
        </p:nvSpPr>
        <p:spPr>
          <a:xfrm>
            <a:off x="1461452" y="1224215"/>
            <a:ext cx="9265919" cy="1073518"/>
          </a:xfrm>
        </p:spPr>
        <p:txBody>
          <a:bodyPr>
            <a:normAutofit/>
          </a:bodyPr>
          <a:lstStyle/>
          <a:p>
            <a:r>
              <a:rPr lang="fr-FR" sz="1900" dirty="0">
                <a:solidFill>
                  <a:schemeClr val="bg1"/>
                </a:solidFill>
              </a:rPr>
              <a:t>Installer </a:t>
            </a:r>
            <a:r>
              <a:rPr lang="fr-FR" sz="1900" dirty="0" err="1">
                <a:solidFill>
                  <a:schemeClr val="bg1"/>
                </a:solidFill>
              </a:rPr>
              <a:t>notepad</a:t>
            </a:r>
            <a:r>
              <a:rPr lang="fr-FR" sz="1900" dirty="0">
                <a:solidFill>
                  <a:schemeClr val="bg1"/>
                </a:solidFill>
              </a:rPr>
              <a:t>++ : </a:t>
            </a:r>
          </a:p>
          <a:p>
            <a:r>
              <a:rPr lang="fr-FR" sz="1900" dirty="0">
                <a:solidFill>
                  <a:schemeClr val="bg1"/>
                </a:solidFill>
                <a:hlinkClick r:id="rId3"/>
              </a:rPr>
              <a:t>https://notepad-plus-plus.org/downloads/</a:t>
            </a:r>
            <a:endParaRPr lang="fr-FR" sz="1900" dirty="0">
              <a:solidFill>
                <a:schemeClr val="bg1"/>
              </a:solidFill>
            </a:endParaRPr>
          </a:p>
          <a:p>
            <a:endParaRPr lang="fr-FR" sz="1900" dirty="0">
              <a:solidFill>
                <a:schemeClr val="bg1"/>
              </a:solidFill>
            </a:endParaRPr>
          </a:p>
        </p:txBody>
      </p:sp>
      <p:pic>
        <p:nvPicPr>
          <p:cNvPr id="3" name="Image 2">
            <a:extLst>
              <a:ext uri="{FF2B5EF4-FFF2-40B4-BE49-F238E27FC236}">
                <a16:creationId xmlns:a16="http://schemas.microsoft.com/office/drawing/2014/main" id="{BE67850C-651D-47B5-99AF-EA5FBB6F6D43}"/>
              </a:ext>
            </a:extLst>
          </p:cNvPr>
          <p:cNvPicPr>
            <a:picLocks noChangeAspect="1"/>
          </p:cNvPicPr>
          <p:nvPr/>
        </p:nvPicPr>
        <p:blipFill>
          <a:blip r:embed="rId4"/>
          <a:stretch>
            <a:fillRect/>
          </a:stretch>
        </p:blipFill>
        <p:spPr>
          <a:xfrm>
            <a:off x="2752725" y="2225176"/>
            <a:ext cx="7891462" cy="3680323"/>
          </a:xfrm>
          <a:prstGeom prst="rect">
            <a:avLst/>
          </a:prstGeom>
        </p:spPr>
      </p:pic>
    </p:spTree>
    <p:extLst>
      <p:ext uri="{BB962C8B-B14F-4D97-AF65-F5344CB8AC3E}">
        <p14:creationId xmlns:p14="http://schemas.microsoft.com/office/powerpoint/2010/main" val="38051970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space réservé du contenu 2">
            <a:extLst>
              <a:ext uri="{FF2B5EF4-FFF2-40B4-BE49-F238E27FC236}">
                <a16:creationId xmlns:a16="http://schemas.microsoft.com/office/drawing/2014/main" id="{15FD0321-3997-4BFF-86AA-FEDBF6897DD3}"/>
              </a:ext>
            </a:extLst>
          </p:cNvPr>
          <p:cNvSpPr>
            <a:spLocks noGrp="1"/>
          </p:cNvSpPr>
          <p:nvPr>
            <p:ph idx="1"/>
          </p:nvPr>
        </p:nvSpPr>
        <p:spPr>
          <a:xfrm>
            <a:off x="1461452" y="1224215"/>
            <a:ext cx="9265919" cy="1073518"/>
          </a:xfrm>
        </p:spPr>
        <p:txBody>
          <a:bodyPr>
            <a:normAutofit/>
          </a:bodyPr>
          <a:lstStyle/>
          <a:p>
            <a:r>
              <a:rPr lang="fr-FR" sz="1900" dirty="0">
                <a:solidFill>
                  <a:schemeClr val="bg1"/>
                </a:solidFill>
              </a:rPr>
              <a:t>Visiter GitHub voir des repos : </a:t>
            </a:r>
            <a:r>
              <a:rPr lang="fr-FR" sz="1900" dirty="0" err="1">
                <a:solidFill>
                  <a:schemeClr val="bg1"/>
                </a:solidFill>
              </a:rPr>
              <a:t>php</a:t>
            </a:r>
            <a:r>
              <a:rPr lang="fr-FR" sz="1900" dirty="0">
                <a:solidFill>
                  <a:schemeClr val="bg1"/>
                </a:solidFill>
              </a:rPr>
              <a:t>, python, html, java …</a:t>
            </a:r>
          </a:p>
          <a:p>
            <a:r>
              <a:rPr lang="fr-FR" sz="1900" dirty="0">
                <a:solidFill>
                  <a:schemeClr val="bg1"/>
                </a:solidFill>
                <a:hlinkClick r:id="rId3"/>
              </a:rPr>
              <a:t>https://github.com/</a:t>
            </a:r>
            <a:endParaRPr lang="fr-FR" sz="1900" dirty="0">
              <a:solidFill>
                <a:schemeClr val="bg1"/>
              </a:solidFill>
            </a:endParaRPr>
          </a:p>
        </p:txBody>
      </p:sp>
      <p:pic>
        <p:nvPicPr>
          <p:cNvPr id="4" name="Image 3">
            <a:extLst>
              <a:ext uri="{FF2B5EF4-FFF2-40B4-BE49-F238E27FC236}">
                <a16:creationId xmlns:a16="http://schemas.microsoft.com/office/drawing/2014/main" id="{B9268894-33D5-4F32-A191-4A2DCD7EB928}"/>
              </a:ext>
            </a:extLst>
          </p:cNvPr>
          <p:cNvPicPr>
            <a:picLocks noChangeAspect="1"/>
          </p:cNvPicPr>
          <p:nvPr/>
        </p:nvPicPr>
        <p:blipFill>
          <a:blip r:embed="rId4"/>
          <a:stretch>
            <a:fillRect/>
          </a:stretch>
        </p:blipFill>
        <p:spPr>
          <a:xfrm>
            <a:off x="666918" y="3054592"/>
            <a:ext cx="10864890" cy="1612658"/>
          </a:xfrm>
          <a:prstGeom prst="rect">
            <a:avLst/>
          </a:prstGeom>
        </p:spPr>
      </p:pic>
    </p:spTree>
    <p:extLst>
      <p:ext uri="{BB962C8B-B14F-4D97-AF65-F5344CB8AC3E}">
        <p14:creationId xmlns:p14="http://schemas.microsoft.com/office/powerpoint/2010/main" val="3681349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2748643"/>
            <a:ext cx="7402285" cy="1360714"/>
          </a:xfrm>
        </p:spPr>
        <p:txBody>
          <a:bodyPr>
            <a:normAutofit/>
          </a:bodyPr>
          <a:lstStyle/>
          <a:p>
            <a:r>
              <a:rPr lang="fr-FR" sz="4000" b="1" dirty="0"/>
              <a:t>Architecture simple </a:t>
            </a:r>
            <a:r>
              <a:rPr lang="fr-FR" sz="4000" b="1" dirty="0" err="1"/>
              <a:t>Github</a:t>
            </a:r>
            <a:endParaRPr lang="fr-FR" sz="4000" b="1" dirty="0"/>
          </a:p>
        </p:txBody>
      </p:sp>
    </p:spTree>
    <p:extLst>
      <p:ext uri="{BB962C8B-B14F-4D97-AF65-F5344CB8AC3E}">
        <p14:creationId xmlns:p14="http://schemas.microsoft.com/office/powerpoint/2010/main" val="3248872240"/>
      </p:ext>
    </p:extLst>
  </p:cSld>
  <p:clrMapOvr>
    <a:overrideClrMapping bg1="lt1" tx1="dk1" bg2="lt2" tx2="dk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Architecture simple </a:t>
            </a:r>
            <a:r>
              <a:rPr lang="fr-FR" dirty="0" err="1"/>
              <a:t>Github</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3721100"/>
            <a:ext cx="8371417" cy="3048000"/>
          </a:xfrm>
        </p:spPr>
        <p:txBody>
          <a:bodyPr>
            <a:normAutofit/>
          </a:bodyPr>
          <a:lstStyle/>
          <a:p>
            <a:pPr algn="just"/>
            <a:r>
              <a:rPr lang="fr-FR" dirty="0"/>
              <a:t>Supposons que vous ayez développé 3 lignes de code et que votre ami en ai développé 2,</a:t>
            </a:r>
          </a:p>
          <a:p>
            <a:pPr algn="just"/>
            <a:r>
              <a:rPr lang="fr-FR" dirty="0"/>
              <a:t>Au lieu que le merge (</a:t>
            </a:r>
            <a:r>
              <a:rPr lang="fr-FR" dirty="0">
                <a:solidFill>
                  <a:schemeClr val="accent6">
                    <a:lumMod val="75000"/>
                  </a:schemeClr>
                </a:solidFill>
              </a:rPr>
              <a:t>concaténation</a:t>
            </a:r>
            <a:r>
              <a:rPr lang="fr-FR" dirty="0"/>
              <a:t>) des deux bouts de code se fasse manuellement (mail, message…), vos 3 lignes de code sont sur le serveur central (</a:t>
            </a:r>
            <a:r>
              <a:rPr lang="fr-FR" dirty="0">
                <a:solidFill>
                  <a:schemeClr val="accent6">
                    <a:lumMod val="75000"/>
                  </a:schemeClr>
                </a:solidFill>
              </a:rPr>
              <a:t>code repo</a:t>
            </a:r>
            <a:r>
              <a:rPr lang="fr-FR" dirty="0"/>
              <a:t>), un collaborateur peut récupérer les 3 lignes en utilisant la fonction </a:t>
            </a:r>
            <a:r>
              <a:rPr lang="fr-FR" b="1" dirty="0">
                <a:solidFill>
                  <a:schemeClr val="accent1">
                    <a:lumMod val="75000"/>
                  </a:schemeClr>
                </a:solidFill>
                <a:effectLst>
                  <a:outerShdw blurRad="38100" dist="38100" dir="2700000" algn="tl">
                    <a:srgbClr val="000000">
                      <a:alpha val="43137"/>
                    </a:srgbClr>
                  </a:outerShdw>
                </a:effectLst>
              </a:rPr>
              <a:t>pull</a:t>
            </a:r>
            <a:r>
              <a:rPr lang="fr-FR" dirty="0"/>
              <a:t>, ensuite quand il aura modifié, il pourra (s’il est autorisé) faire un envoi de la MAJ, il fait donc un </a:t>
            </a:r>
            <a:r>
              <a:rPr lang="fr-FR" b="1" dirty="0">
                <a:solidFill>
                  <a:schemeClr val="accent1">
                    <a:lumMod val="75000"/>
                  </a:schemeClr>
                </a:solidFill>
                <a:effectLst>
                  <a:outerShdw blurRad="38100" dist="38100" dir="2700000" algn="tl">
                    <a:srgbClr val="000000">
                      <a:alpha val="43137"/>
                    </a:srgbClr>
                  </a:outerShdw>
                </a:effectLst>
              </a:rPr>
              <a:t>push</a:t>
            </a:r>
            <a:r>
              <a:rPr lang="fr-FR" dirty="0"/>
              <a:t>.</a:t>
            </a:r>
          </a:p>
          <a:p>
            <a:pPr algn="just"/>
            <a:r>
              <a:rPr lang="fr-FR" dirty="0"/>
              <a:t>La nouvelle version sera donc centralisée sur le serveur central et mutualisé pour tous les collaborateurs. </a:t>
            </a:r>
            <a:r>
              <a:rPr lang="fr-FR" dirty="0">
                <a:solidFill>
                  <a:schemeClr val="bg2">
                    <a:lumMod val="50000"/>
                  </a:schemeClr>
                </a:solidFill>
              </a:rPr>
              <a:t>Cette opération est complétement transparente</a:t>
            </a:r>
            <a:r>
              <a:rPr lang="fr-FR" dirty="0"/>
              <a:t>, vous recevrez une notification de MAJ, donc vous ferez un </a:t>
            </a:r>
            <a:r>
              <a:rPr lang="fr-FR" b="1" dirty="0">
                <a:solidFill>
                  <a:schemeClr val="accent1">
                    <a:lumMod val="75000"/>
                  </a:schemeClr>
                </a:solidFill>
                <a:effectLst>
                  <a:outerShdw blurRad="38100" dist="38100" dir="2700000" algn="tl">
                    <a:srgbClr val="000000">
                      <a:alpha val="43137"/>
                    </a:srgbClr>
                  </a:outerShdw>
                </a:effectLst>
              </a:rPr>
              <a:t>pull</a:t>
            </a:r>
            <a:r>
              <a:rPr lang="fr-FR" dirty="0"/>
              <a:t> pour la récupérer.</a:t>
            </a:r>
          </a:p>
        </p:txBody>
      </p:sp>
      <p:pic>
        <p:nvPicPr>
          <p:cNvPr id="2052" name="Picture 4" descr="The basic concepts of git and how to use github - invistruct">
            <a:extLst>
              <a:ext uri="{FF2B5EF4-FFF2-40B4-BE49-F238E27FC236}">
                <a16:creationId xmlns:a16="http://schemas.microsoft.com/office/drawing/2014/main" id="{F630A9EF-23AF-4582-AF17-D68D0C83ED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9701" y="1183690"/>
            <a:ext cx="3959366" cy="28549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567849"/>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Architecture de système distribué</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4282118"/>
            <a:ext cx="8371417" cy="2486981"/>
          </a:xfrm>
        </p:spPr>
        <p:txBody>
          <a:bodyPr>
            <a:normAutofit/>
          </a:bodyPr>
          <a:lstStyle/>
          <a:p>
            <a:pPr algn="just"/>
            <a:r>
              <a:rPr lang="fr-FR" dirty="0"/>
              <a:t>Dans un système distribué, vous obtenez votre propre dépôt lorsque vous clonez le projet.</a:t>
            </a:r>
          </a:p>
          <a:p>
            <a:pPr algn="just"/>
            <a:r>
              <a:rPr lang="fr-FR" dirty="0"/>
              <a:t>Cela signifie que vous pouvez travailler et ajouter du code au dépôt même lorsque vous êtes hors ligne, puisque le dépôt vit sur votre ordinateur. </a:t>
            </a:r>
          </a:p>
          <a:p>
            <a:pPr algn="just"/>
            <a:r>
              <a:rPr lang="fr-FR" dirty="0"/>
              <a:t>Mais cela signifie également que vous devez faire preuve d'un peu de discipline pour rester en phase avec le reste du développement, puisque votre dépôt est séparé des autres.</a:t>
            </a:r>
          </a:p>
        </p:txBody>
      </p:sp>
      <p:pic>
        <p:nvPicPr>
          <p:cNvPr id="3076" name="Picture 4">
            <a:extLst>
              <a:ext uri="{FF2B5EF4-FFF2-40B4-BE49-F238E27FC236}">
                <a16:creationId xmlns:a16="http://schemas.microsoft.com/office/drawing/2014/main" id="{D8BAA1B2-B159-4B70-A2FB-73CCFD1ABC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7454" y="1395688"/>
            <a:ext cx="4218977" cy="2981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79282"/>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err="1"/>
              <a:t>WorkFlow</a:t>
            </a:r>
            <a:r>
              <a:rPr lang="fr-FR" dirty="0"/>
              <a:t> général GITHUB</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2028826"/>
            <a:ext cx="8371417" cy="4740274"/>
          </a:xfrm>
        </p:spPr>
        <p:txBody>
          <a:bodyPr>
            <a:normAutofit/>
          </a:bodyPr>
          <a:lstStyle/>
          <a:p>
            <a:pPr algn="just"/>
            <a:r>
              <a:rPr lang="en-US" b="1" dirty="0">
                <a:solidFill>
                  <a:schemeClr val="accent1">
                    <a:lumMod val="75000"/>
                  </a:schemeClr>
                </a:solidFill>
                <a:effectLst>
                  <a:outerShdw blurRad="38100" dist="38100" dir="2700000" algn="tl">
                    <a:srgbClr val="000000">
                      <a:alpha val="43137"/>
                    </a:srgbClr>
                  </a:outerShdw>
                </a:effectLst>
              </a:rPr>
              <a:t>fork</a:t>
            </a:r>
            <a:r>
              <a:rPr lang="en-US" dirty="0"/>
              <a:t> un </a:t>
            </a:r>
            <a:r>
              <a:rPr lang="en-US" dirty="0" err="1"/>
              <a:t>projet</a:t>
            </a:r>
            <a:r>
              <a:rPr lang="en-US" dirty="0"/>
              <a:t> sur </a:t>
            </a:r>
            <a:r>
              <a:rPr lang="en-US" dirty="0" err="1"/>
              <a:t>github</a:t>
            </a:r>
            <a:r>
              <a:rPr lang="en-US" dirty="0"/>
              <a:t>.</a:t>
            </a:r>
          </a:p>
          <a:p>
            <a:pPr algn="just"/>
            <a:r>
              <a:rPr lang="en-US" b="1" dirty="0">
                <a:solidFill>
                  <a:schemeClr val="accent1">
                    <a:lumMod val="75000"/>
                  </a:schemeClr>
                </a:solidFill>
                <a:effectLst>
                  <a:outerShdw blurRad="38100" dist="38100" dir="2700000" algn="tl">
                    <a:srgbClr val="000000">
                      <a:alpha val="43137"/>
                    </a:srgbClr>
                  </a:outerShdw>
                </a:effectLst>
              </a:rPr>
              <a:t>clone </a:t>
            </a:r>
            <a:r>
              <a:rPr lang="en-US" dirty="0"/>
              <a:t>le fork du </a:t>
            </a:r>
            <a:r>
              <a:rPr lang="en-US" dirty="0" err="1"/>
              <a:t>github</a:t>
            </a:r>
            <a:r>
              <a:rPr lang="en-US" dirty="0"/>
              <a:t> à </a:t>
            </a:r>
            <a:r>
              <a:rPr lang="en-US" dirty="0" err="1"/>
              <a:t>votre</a:t>
            </a:r>
            <a:r>
              <a:rPr lang="en-US" dirty="0"/>
              <a:t> machine.</a:t>
            </a:r>
          </a:p>
          <a:p>
            <a:pPr algn="just"/>
            <a:r>
              <a:rPr lang="en-US" b="1" dirty="0">
                <a:solidFill>
                  <a:schemeClr val="accent1">
                    <a:lumMod val="75000"/>
                  </a:schemeClr>
                </a:solidFill>
                <a:effectLst>
                  <a:outerShdw blurRad="38100" dist="38100" dir="2700000" algn="tl">
                    <a:srgbClr val="000000">
                      <a:alpha val="43137"/>
                    </a:srgbClr>
                  </a:outerShdw>
                </a:effectLst>
              </a:rPr>
              <a:t>create a topic branch </a:t>
            </a:r>
            <a:r>
              <a:rPr lang="fr-FR" dirty="0"/>
              <a:t>pour votre avancement dans votre clone local.</a:t>
            </a:r>
            <a:endParaRPr lang="en-US" dirty="0"/>
          </a:p>
          <a:p>
            <a:pPr algn="just"/>
            <a:r>
              <a:rPr lang="en-US" b="1" dirty="0">
                <a:solidFill>
                  <a:schemeClr val="accent1">
                    <a:lumMod val="75000"/>
                  </a:schemeClr>
                </a:solidFill>
                <a:effectLst>
                  <a:outerShdw blurRad="38100" dist="38100" dir="2700000" algn="tl">
                    <a:srgbClr val="000000">
                      <a:alpha val="43137"/>
                    </a:srgbClr>
                  </a:outerShdw>
                </a:effectLst>
              </a:rPr>
              <a:t>commit</a:t>
            </a:r>
            <a:r>
              <a:rPr lang="en-US" dirty="0"/>
              <a:t> </a:t>
            </a:r>
            <a:r>
              <a:rPr lang="fr-FR" dirty="0"/>
              <a:t>les modifications apportées à votre dépôt local.</a:t>
            </a:r>
            <a:endParaRPr lang="en-US" dirty="0"/>
          </a:p>
          <a:p>
            <a:pPr algn="just"/>
            <a:r>
              <a:rPr lang="en-US" b="1" dirty="0">
                <a:solidFill>
                  <a:schemeClr val="accent1">
                    <a:lumMod val="75000"/>
                  </a:schemeClr>
                </a:solidFill>
                <a:effectLst>
                  <a:outerShdw blurRad="38100" dist="38100" dir="2700000" algn="tl">
                    <a:srgbClr val="000000">
                      <a:alpha val="43137"/>
                    </a:srgbClr>
                  </a:outerShdw>
                </a:effectLst>
              </a:rPr>
              <a:t>push</a:t>
            </a:r>
            <a:r>
              <a:rPr lang="en-US" dirty="0"/>
              <a:t> </a:t>
            </a:r>
            <a:r>
              <a:rPr lang="fr-FR" dirty="0"/>
              <a:t>les modifications apportées à votre fork </a:t>
            </a:r>
            <a:r>
              <a:rPr lang="fr-FR" dirty="0" err="1"/>
              <a:t>github</a:t>
            </a:r>
            <a:r>
              <a:rPr lang="fr-FR" dirty="0"/>
              <a:t>.</a:t>
            </a:r>
          </a:p>
          <a:p>
            <a:pPr algn="just"/>
            <a:r>
              <a:rPr lang="fr-FR" dirty="0"/>
              <a:t>Envoyer un </a:t>
            </a:r>
            <a:r>
              <a:rPr lang="en-US" b="1" dirty="0">
                <a:solidFill>
                  <a:schemeClr val="accent1">
                    <a:lumMod val="75000"/>
                  </a:schemeClr>
                </a:solidFill>
                <a:effectLst>
                  <a:outerShdw blurRad="38100" dist="38100" dir="2700000" algn="tl">
                    <a:srgbClr val="000000">
                      <a:alpha val="43137"/>
                    </a:srgbClr>
                  </a:outerShdw>
                </a:effectLst>
              </a:rPr>
              <a:t>pull request </a:t>
            </a:r>
            <a:r>
              <a:rPr lang="fr-FR" dirty="0"/>
              <a:t>de retrait au projet initial.</a:t>
            </a:r>
            <a:endParaRPr lang="en-US" dirty="0"/>
          </a:p>
        </p:txBody>
      </p:sp>
    </p:spTree>
    <p:extLst>
      <p:ext uri="{BB962C8B-B14F-4D97-AF65-F5344CB8AC3E}">
        <p14:creationId xmlns:p14="http://schemas.microsoft.com/office/powerpoint/2010/main" val="2257916034"/>
      </p:ext>
    </p:extLst>
  </p:cSld>
  <p:clrMapOvr>
    <a:overrideClrMapping bg1="lt1" tx1="dk1" bg2="lt2" tx2="dk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fr-FR" dirty="0"/>
              <a:t>FORK et CLONE</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2155032"/>
            <a:ext cx="8371417" cy="2164556"/>
          </a:xfrm>
        </p:spPr>
        <p:txBody>
          <a:bodyPr>
            <a:normAutofit/>
          </a:bodyPr>
          <a:lstStyle/>
          <a:p>
            <a:pPr algn="just"/>
            <a:r>
              <a:rPr lang="fr-FR" dirty="0"/>
              <a:t>Tout d'abord, nous devons ‘fork’. Dans </a:t>
            </a:r>
            <a:r>
              <a:rPr lang="fr-FR" dirty="0" err="1"/>
              <a:t>github</a:t>
            </a:r>
            <a:r>
              <a:rPr lang="fr-FR" dirty="0"/>
              <a:t>, il vous suffit de cliquer sur ce bouton ‘fork’ et vous obtenez votre propre dépôt personnel de thèmes copié sur votre compte d'utilisateur </a:t>
            </a:r>
            <a:r>
              <a:rPr lang="fr-FR" dirty="0" err="1"/>
              <a:t>github</a:t>
            </a:r>
            <a:r>
              <a:rPr lang="fr-FR" dirty="0"/>
              <a:t>.</a:t>
            </a:r>
          </a:p>
          <a:p>
            <a:pPr algn="just"/>
            <a:endParaRPr lang="fr-FR" dirty="0"/>
          </a:p>
          <a:p>
            <a:pPr algn="just"/>
            <a:endParaRPr lang="fr-FR" dirty="0"/>
          </a:p>
          <a:p>
            <a:pPr marL="0" indent="0" algn="just">
              <a:buNone/>
            </a:pPr>
            <a:endParaRPr lang="fr-FR" dirty="0"/>
          </a:p>
        </p:txBody>
      </p:sp>
      <p:pic>
        <p:nvPicPr>
          <p:cNvPr id="2050" name="Picture 2">
            <a:extLst>
              <a:ext uri="{FF2B5EF4-FFF2-40B4-BE49-F238E27FC236}">
                <a16:creationId xmlns:a16="http://schemas.microsoft.com/office/drawing/2014/main" id="{08671F09-5ECC-4B9F-8A1E-D93DFC6C6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3405" y="3122965"/>
            <a:ext cx="3267075"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EF06A043-48BB-4706-8468-A5992D129E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4882" y="4669542"/>
            <a:ext cx="2192475" cy="2245519"/>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1F31DD8A-BEA6-46FE-A580-0E702C64380A}"/>
              </a:ext>
            </a:extLst>
          </p:cNvPr>
          <p:cNvSpPr txBox="1"/>
          <p:nvPr/>
        </p:nvSpPr>
        <p:spPr>
          <a:xfrm>
            <a:off x="67733" y="4669542"/>
            <a:ext cx="6096000" cy="1200329"/>
          </a:xfrm>
          <a:prstGeom prst="rect">
            <a:avLst/>
          </a:prstGeom>
          <a:noFill/>
        </p:spPr>
        <p:txBody>
          <a:bodyPr wrap="square">
            <a:spAutoFit/>
          </a:bodyPr>
          <a:lstStyle/>
          <a:p>
            <a:pPr marL="285750" indent="-285750" algn="just">
              <a:buFont typeface="Arial" panose="020B0604020202020204" pitchFamily="34" charset="0"/>
              <a:buChar char="•"/>
            </a:pPr>
            <a:r>
              <a:rPr lang="fr-FR" dirty="0"/>
              <a:t>Lorsque vous voulez vraiment travailler sur votre dépôt, vous devez le cloner sur votre ordinateur, et vous possédez maintenant deux dépôts : un distant sur </a:t>
            </a:r>
            <a:r>
              <a:rPr lang="fr-FR" dirty="0" err="1"/>
              <a:t>github</a:t>
            </a:r>
            <a:r>
              <a:rPr lang="fr-FR" dirty="0"/>
              <a:t> et un local sur votre ordinateur.</a:t>
            </a:r>
          </a:p>
        </p:txBody>
      </p:sp>
    </p:spTree>
    <p:extLst>
      <p:ext uri="{BB962C8B-B14F-4D97-AF65-F5344CB8AC3E}">
        <p14:creationId xmlns:p14="http://schemas.microsoft.com/office/powerpoint/2010/main" val="1427703735"/>
      </p:ext>
    </p:extLst>
  </p:cSld>
  <p:clrMapOvr>
    <a:overrideClrMapping bg1="lt1" tx1="dk1" bg2="lt2" tx2="dk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fr-FR" dirty="0" err="1"/>
              <a:t>create</a:t>
            </a:r>
            <a:r>
              <a:rPr lang="fr-FR" dirty="0"/>
              <a:t> a topic </a:t>
            </a:r>
            <a:r>
              <a:rPr lang="fr-FR" dirty="0" err="1"/>
              <a:t>branch</a:t>
            </a:r>
            <a:r>
              <a:rPr lang="fr-FR" dirty="0"/>
              <a:t> </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2155031"/>
            <a:ext cx="8371417" cy="4883943"/>
          </a:xfrm>
        </p:spPr>
        <p:txBody>
          <a:bodyPr>
            <a:normAutofit/>
          </a:bodyPr>
          <a:lstStyle/>
          <a:p>
            <a:pPr algn="just"/>
            <a:r>
              <a:rPr lang="fr-FR" dirty="0"/>
              <a:t>Les dépôts Git sont organisés avec des tags et des branches. </a:t>
            </a:r>
          </a:p>
          <a:p>
            <a:pPr algn="just"/>
            <a:r>
              <a:rPr lang="fr-FR" dirty="0"/>
              <a:t>Une branche est un moyen de garder les lignes de développement séparées. </a:t>
            </a:r>
          </a:p>
          <a:p>
            <a:pPr algn="just"/>
            <a:r>
              <a:rPr lang="fr-FR" dirty="0"/>
              <a:t>La branche par défaut dans git est généralement nommée master. </a:t>
            </a:r>
          </a:p>
          <a:p>
            <a:pPr algn="just"/>
            <a:r>
              <a:rPr lang="fr-FR" dirty="0"/>
              <a:t>Les branches créées à partir de master sont communément appelées branches thématiques.</a:t>
            </a:r>
          </a:p>
          <a:p>
            <a:pPr algn="just"/>
            <a:r>
              <a:rPr lang="fr-FR" dirty="0"/>
              <a:t>Un exemple de cas d'utilisation des branches est lorsque vous travaillez sur un site web et que vous avez une idée mais que le fait de travailler dessus pourrait casser quelque chose. Créez une branche pour votre idée, engagez-y votre travail et faites vos tests, et lorsque tout fonctionne comme prévu, vous fusionnez la branche en master.</a:t>
            </a:r>
          </a:p>
        </p:txBody>
      </p:sp>
    </p:spTree>
    <p:extLst>
      <p:ext uri="{BB962C8B-B14F-4D97-AF65-F5344CB8AC3E}">
        <p14:creationId xmlns:p14="http://schemas.microsoft.com/office/powerpoint/2010/main" val="3550039743"/>
      </p:ext>
    </p:extLst>
  </p:cSld>
  <p:clrMapOvr>
    <a:overrideClrMapping bg1="lt1" tx1="dk1" bg2="lt2" tx2="dk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fr-FR" dirty="0" err="1"/>
              <a:t>create</a:t>
            </a:r>
            <a:r>
              <a:rPr lang="fr-FR" dirty="0"/>
              <a:t> a topic </a:t>
            </a:r>
            <a:r>
              <a:rPr lang="fr-FR" dirty="0" err="1"/>
              <a:t>branch</a:t>
            </a:r>
            <a:r>
              <a:rPr lang="fr-FR" dirty="0"/>
              <a:t> </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2155031"/>
            <a:ext cx="8371417" cy="4883943"/>
          </a:xfrm>
        </p:spPr>
        <p:txBody>
          <a:bodyPr>
            <a:normAutofit/>
          </a:bodyPr>
          <a:lstStyle/>
          <a:p>
            <a:pPr algn="just"/>
            <a:r>
              <a:rPr lang="fr-FR" dirty="0"/>
              <a:t>Un autre cas d'utilisation pourrait être que vous avez deux idées que vous voulez comparer, comme par exemple deux schémas de couleurs pour votre site web. Faites une branche pour chaque idée et vous pourrez facilement passer de l'une à l'autre pour les comparer.</a:t>
            </a:r>
          </a:p>
          <a:p>
            <a:pPr algn="just"/>
            <a:endParaRPr lang="fr-FR" dirty="0"/>
          </a:p>
          <a:p>
            <a:pPr algn="just"/>
            <a:r>
              <a:rPr lang="fr-FR" dirty="0"/>
              <a:t>Lorsque vous créez une branche, elle n'existera que sur votre repo local, à moins ou jusqu'à ce que vous décidiez de la partager avec d'autres. Et d'autres dépôts peuvent avoir plusieurs branches que vous choisissez de copier et de suivre ou que vous décidez de laisser tranquilles. Vous pouvez avoir autant de branches que vous le souhaitez.</a:t>
            </a:r>
          </a:p>
        </p:txBody>
      </p:sp>
    </p:spTree>
    <p:extLst>
      <p:ext uri="{BB962C8B-B14F-4D97-AF65-F5344CB8AC3E}">
        <p14:creationId xmlns:p14="http://schemas.microsoft.com/office/powerpoint/2010/main" val="1438475609"/>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1EB41F2-E181-4D4D-9131-A30F6B0AE5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3D63CC92-C517-4C71-9222-4579252CD6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70839"/>
          </a:xfrm>
          <a:custGeom>
            <a:avLst/>
            <a:gdLst>
              <a:gd name="connsiteX0" fmla="*/ 0 w 12192000"/>
              <a:gd name="connsiteY0" fmla="*/ 0 h 2270839"/>
              <a:gd name="connsiteX1" fmla="*/ 12192000 w 12192000"/>
              <a:gd name="connsiteY1" fmla="*/ 0 h 2270839"/>
              <a:gd name="connsiteX2" fmla="*/ 12192000 w 12192000"/>
              <a:gd name="connsiteY2" fmla="*/ 213719 h 2270839"/>
              <a:gd name="connsiteX3" fmla="*/ 12192000 w 12192000"/>
              <a:gd name="connsiteY3" fmla="*/ 471948 h 2270839"/>
              <a:gd name="connsiteX4" fmla="*/ 12192000 w 12192000"/>
              <a:gd name="connsiteY4" fmla="*/ 519830 h 2270839"/>
              <a:gd name="connsiteX5" fmla="*/ 12192000 w 12192000"/>
              <a:gd name="connsiteY5" fmla="*/ 744793 h 2270839"/>
              <a:gd name="connsiteX6" fmla="*/ 12192000 w 12192000"/>
              <a:gd name="connsiteY6" fmla="*/ 1754021 h 2270839"/>
              <a:gd name="connsiteX7" fmla="*/ 11957522 w 12192000"/>
              <a:gd name="connsiteY7" fmla="*/ 1797923 h 2270839"/>
              <a:gd name="connsiteX8" fmla="*/ 11679973 w 12192000"/>
              <a:gd name="connsiteY8" fmla="*/ 1847667 h 2270839"/>
              <a:gd name="connsiteX9" fmla="*/ 11401197 w 12192000"/>
              <a:gd name="connsiteY9" fmla="*/ 1896360 h 2270839"/>
              <a:gd name="connsiteX10" fmla="*/ 11121192 w 12192000"/>
              <a:gd name="connsiteY10" fmla="*/ 1938046 h 2270839"/>
              <a:gd name="connsiteX11" fmla="*/ 10842416 w 12192000"/>
              <a:gd name="connsiteY11" fmla="*/ 1980083 h 2270839"/>
              <a:gd name="connsiteX12" fmla="*/ 10562411 w 12192000"/>
              <a:gd name="connsiteY12" fmla="*/ 2019318 h 2270839"/>
              <a:gd name="connsiteX13" fmla="*/ 10286091 w 12192000"/>
              <a:gd name="connsiteY13" fmla="*/ 2052947 h 2270839"/>
              <a:gd name="connsiteX14" fmla="*/ 10006086 w 12192000"/>
              <a:gd name="connsiteY14" fmla="*/ 2084825 h 2270839"/>
              <a:gd name="connsiteX15" fmla="*/ 9727310 w 12192000"/>
              <a:gd name="connsiteY15" fmla="*/ 2113901 h 2270839"/>
              <a:gd name="connsiteX16" fmla="*/ 9453445 w 12192000"/>
              <a:gd name="connsiteY16" fmla="*/ 2139123 h 2270839"/>
              <a:gd name="connsiteX17" fmla="*/ 9175897 w 12192000"/>
              <a:gd name="connsiteY17" fmla="*/ 2164345 h 2270839"/>
              <a:gd name="connsiteX18" fmla="*/ 8902033 w 12192000"/>
              <a:gd name="connsiteY18" fmla="*/ 2185364 h 2270839"/>
              <a:gd name="connsiteX19" fmla="*/ 8628169 w 12192000"/>
              <a:gd name="connsiteY19" fmla="*/ 2201828 h 2270839"/>
              <a:gd name="connsiteX20" fmla="*/ 8355533 w 12192000"/>
              <a:gd name="connsiteY20" fmla="*/ 2218994 h 2270839"/>
              <a:gd name="connsiteX21" fmla="*/ 8085353 w 12192000"/>
              <a:gd name="connsiteY21" fmla="*/ 2233356 h 2270839"/>
              <a:gd name="connsiteX22" fmla="*/ 7817629 w 12192000"/>
              <a:gd name="connsiteY22" fmla="*/ 2243515 h 2270839"/>
              <a:gd name="connsiteX23" fmla="*/ 7549905 w 12192000"/>
              <a:gd name="connsiteY23" fmla="*/ 2252273 h 2270839"/>
              <a:gd name="connsiteX24" fmla="*/ 7284638 w 12192000"/>
              <a:gd name="connsiteY24" fmla="*/ 2260680 h 2270839"/>
              <a:gd name="connsiteX25" fmla="*/ 7023055 w 12192000"/>
              <a:gd name="connsiteY25" fmla="*/ 2264534 h 2270839"/>
              <a:gd name="connsiteX26" fmla="*/ 6761472 w 12192000"/>
              <a:gd name="connsiteY26" fmla="*/ 2268737 h 2270839"/>
              <a:gd name="connsiteX27" fmla="*/ 6503573 w 12192000"/>
              <a:gd name="connsiteY27" fmla="*/ 2270839 h 2270839"/>
              <a:gd name="connsiteX28" fmla="*/ 6248130 w 12192000"/>
              <a:gd name="connsiteY28" fmla="*/ 2268737 h 2270839"/>
              <a:gd name="connsiteX29" fmla="*/ 5995144 w 12192000"/>
              <a:gd name="connsiteY29" fmla="*/ 2268737 h 2270839"/>
              <a:gd name="connsiteX30" fmla="*/ 5744613 w 12192000"/>
              <a:gd name="connsiteY30" fmla="*/ 2264534 h 2270839"/>
              <a:gd name="connsiteX31" fmla="*/ 5498995 w 12192000"/>
              <a:gd name="connsiteY31" fmla="*/ 2258228 h 2270839"/>
              <a:gd name="connsiteX32" fmla="*/ 5255834 w 12192000"/>
              <a:gd name="connsiteY32" fmla="*/ 2252273 h 2270839"/>
              <a:gd name="connsiteX33" fmla="*/ 5017584 w 12192000"/>
              <a:gd name="connsiteY33" fmla="*/ 2245617 h 2270839"/>
              <a:gd name="connsiteX34" fmla="*/ 4780562 w 12192000"/>
              <a:gd name="connsiteY34" fmla="*/ 2235458 h 2270839"/>
              <a:gd name="connsiteX35" fmla="*/ 4547227 w 12192000"/>
              <a:gd name="connsiteY35" fmla="*/ 2224598 h 2270839"/>
              <a:gd name="connsiteX36" fmla="*/ 4318800 w 12192000"/>
              <a:gd name="connsiteY36" fmla="*/ 2214790 h 2270839"/>
              <a:gd name="connsiteX37" fmla="*/ 3873004 w 12192000"/>
              <a:gd name="connsiteY37" fmla="*/ 2187115 h 2270839"/>
              <a:gd name="connsiteX38" fmla="*/ 3445628 w 12192000"/>
              <a:gd name="connsiteY38" fmla="*/ 2157690 h 2270839"/>
              <a:gd name="connsiteX39" fmla="*/ 3035446 w 12192000"/>
              <a:gd name="connsiteY39" fmla="*/ 2126862 h 2270839"/>
              <a:gd name="connsiteX40" fmla="*/ 2647370 w 12192000"/>
              <a:gd name="connsiteY40" fmla="*/ 2092883 h 2270839"/>
              <a:gd name="connsiteX41" fmla="*/ 2276487 w 12192000"/>
              <a:gd name="connsiteY41" fmla="*/ 2057501 h 2270839"/>
              <a:gd name="connsiteX42" fmla="*/ 1932621 w 12192000"/>
              <a:gd name="connsiteY42" fmla="*/ 2019318 h 2270839"/>
              <a:gd name="connsiteX43" fmla="*/ 1609634 w 12192000"/>
              <a:gd name="connsiteY43" fmla="*/ 1981835 h 2270839"/>
              <a:gd name="connsiteX44" fmla="*/ 1312435 w 12192000"/>
              <a:gd name="connsiteY44" fmla="*/ 1944352 h 2270839"/>
              <a:gd name="connsiteX45" fmla="*/ 1039799 w 12192000"/>
              <a:gd name="connsiteY45" fmla="*/ 1908971 h 2270839"/>
              <a:gd name="connsiteX46" fmla="*/ 797865 w 12192000"/>
              <a:gd name="connsiteY46" fmla="*/ 1875341 h 2270839"/>
              <a:gd name="connsiteX47" fmla="*/ 579265 w 12192000"/>
              <a:gd name="connsiteY47" fmla="*/ 1843463 h 2270839"/>
              <a:gd name="connsiteX48" fmla="*/ 395052 w 12192000"/>
              <a:gd name="connsiteY48" fmla="*/ 1816840 h 2270839"/>
              <a:gd name="connsiteX49" fmla="*/ 240312 w 12192000"/>
              <a:gd name="connsiteY49" fmla="*/ 1791617 h 2270839"/>
              <a:gd name="connsiteX50" fmla="*/ 27853 w 12192000"/>
              <a:gd name="connsiteY50" fmla="*/ 1755536 h 2270839"/>
              <a:gd name="connsiteX51" fmla="*/ 0 w 12192000"/>
              <a:gd name="connsiteY51" fmla="*/ 1750823 h 2270839"/>
              <a:gd name="connsiteX52" fmla="*/ 0 w 12192000"/>
              <a:gd name="connsiteY52" fmla="*/ 744793 h 2270839"/>
              <a:gd name="connsiteX53" fmla="*/ 0 w 12192000"/>
              <a:gd name="connsiteY53" fmla="*/ 519830 h 2270839"/>
              <a:gd name="connsiteX54" fmla="*/ 0 w 12192000"/>
              <a:gd name="connsiteY54" fmla="*/ 471948 h 2270839"/>
              <a:gd name="connsiteX55" fmla="*/ 0 w 12192000"/>
              <a:gd name="connsiteY55" fmla="*/ 213719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000" h="2270839">
                <a:moveTo>
                  <a:pt x="0" y="0"/>
                </a:moveTo>
                <a:lnTo>
                  <a:pt x="12192000" y="0"/>
                </a:lnTo>
                <a:lnTo>
                  <a:pt x="12192000" y="213719"/>
                </a:lnTo>
                <a:lnTo>
                  <a:pt x="12192000" y="471948"/>
                </a:lnTo>
                <a:lnTo>
                  <a:pt x="12192000" y="519830"/>
                </a:lnTo>
                <a:lnTo>
                  <a:pt x="12192000" y="744793"/>
                </a:lnTo>
                <a:lnTo>
                  <a:pt x="12192000" y="1754021"/>
                </a:lnTo>
                <a:lnTo>
                  <a:pt x="11957522" y="1797923"/>
                </a:lnTo>
                <a:lnTo>
                  <a:pt x="11679973" y="1847667"/>
                </a:lnTo>
                <a:lnTo>
                  <a:pt x="11401197" y="1896360"/>
                </a:lnTo>
                <a:lnTo>
                  <a:pt x="11121192" y="1938046"/>
                </a:lnTo>
                <a:lnTo>
                  <a:pt x="10842416" y="1980083"/>
                </a:lnTo>
                <a:lnTo>
                  <a:pt x="10562411" y="2019318"/>
                </a:lnTo>
                <a:lnTo>
                  <a:pt x="10286091" y="2052947"/>
                </a:lnTo>
                <a:lnTo>
                  <a:pt x="10006086" y="2084825"/>
                </a:lnTo>
                <a:lnTo>
                  <a:pt x="9727310" y="2113901"/>
                </a:lnTo>
                <a:lnTo>
                  <a:pt x="9453445" y="2139123"/>
                </a:lnTo>
                <a:lnTo>
                  <a:pt x="9175897" y="2164345"/>
                </a:lnTo>
                <a:lnTo>
                  <a:pt x="8902033" y="2185364"/>
                </a:lnTo>
                <a:lnTo>
                  <a:pt x="8628169" y="2201828"/>
                </a:lnTo>
                <a:lnTo>
                  <a:pt x="8355533" y="2218994"/>
                </a:lnTo>
                <a:lnTo>
                  <a:pt x="8085353" y="2233356"/>
                </a:lnTo>
                <a:lnTo>
                  <a:pt x="7817629" y="2243515"/>
                </a:lnTo>
                <a:lnTo>
                  <a:pt x="7549905" y="2252273"/>
                </a:lnTo>
                <a:lnTo>
                  <a:pt x="7284638" y="2260680"/>
                </a:lnTo>
                <a:lnTo>
                  <a:pt x="7023055" y="2264534"/>
                </a:lnTo>
                <a:lnTo>
                  <a:pt x="6761472" y="2268737"/>
                </a:lnTo>
                <a:lnTo>
                  <a:pt x="6503573" y="2270839"/>
                </a:lnTo>
                <a:lnTo>
                  <a:pt x="6248130" y="2268737"/>
                </a:lnTo>
                <a:lnTo>
                  <a:pt x="5995144" y="2268737"/>
                </a:lnTo>
                <a:lnTo>
                  <a:pt x="5744613" y="2264534"/>
                </a:lnTo>
                <a:lnTo>
                  <a:pt x="5498995" y="2258228"/>
                </a:lnTo>
                <a:lnTo>
                  <a:pt x="5255834" y="2252273"/>
                </a:lnTo>
                <a:lnTo>
                  <a:pt x="5017584" y="2245617"/>
                </a:lnTo>
                <a:lnTo>
                  <a:pt x="4780562" y="2235458"/>
                </a:lnTo>
                <a:lnTo>
                  <a:pt x="4547227" y="2224598"/>
                </a:lnTo>
                <a:lnTo>
                  <a:pt x="4318800" y="2214790"/>
                </a:lnTo>
                <a:lnTo>
                  <a:pt x="3873004" y="2187115"/>
                </a:lnTo>
                <a:lnTo>
                  <a:pt x="3445628" y="2157690"/>
                </a:lnTo>
                <a:lnTo>
                  <a:pt x="3035446" y="2126862"/>
                </a:lnTo>
                <a:lnTo>
                  <a:pt x="2647370" y="2092883"/>
                </a:lnTo>
                <a:lnTo>
                  <a:pt x="2276487" y="2057501"/>
                </a:lnTo>
                <a:lnTo>
                  <a:pt x="1932621" y="2019318"/>
                </a:lnTo>
                <a:lnTo>
                  <a:pt x="1609634" y="1981835"/>
                </a:lnTo>
                <a:lnTo>
                  <a:pt x="1312435" y="1944352"/>
                </a:lnTo>
                <a:lnTo>
                  <a:pt x="1039799" y="1908971"/>
                </a:lnTo>
                <a:lnTo>
                  <a:pt x="797865" y="1875341"/>
                </a:lnTo>
                <a:lnTo>
                  <a:pt x="579265" y="1843463"/>
                </a:lnTo>
                <a:lnTo>
                  <a:pt x="395052" y="1816840"/>
                </a:lnTo>
                <a:lnTo>
                  <a:pt x="240312" y="1791617"/>
                </a:lnTo>
                <a:lnTo>
                  <a:pt x="27853" y="1755536"/>
                </a:lnTo>
                <a:lnTo>
                  <a:pt x="0" y="1750823"/>
                </a:lnTo>
                <a:lnTo>
                  <a:pt x="0" y="744793"/>
                </a:lnTo>
                <a:lnTo>
                  <a:pt x="0" y="519830"/>
                </a:lnTo>
                <a:lnTo>
                  <a:pt x="0" y="471948"/>
                </a:lnTo>
                <a:lnTo>
                  <a:pt x="0" y="213719"/>
                </a:lnTo>
                <a:close/>
              </a:path>
            </a:pathLst>
          </a:custGeom>
          <a:solidFill>
            <a:schemeClr val="tx2"/>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pic>
        <p:nvPicPr>
          <p:cNvPr id="12" name="Picture 11">
            <a:extLst>
              <a:ext uri="{FF2B5EF4-FFF2-40B4-BE49-F238E27FC236}">
                <a16:creationId xmlns:a16="http://schemas.microsoft.com/office/drawing/2014/main" id="{40A39FDC-39F4-4CB7-873B-8D786EC0251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25900" b="63148"/>
          <a:stretch/>
        </p:blipFill>
        <p:spPr>
          <a:xfrm>
            <a:off x="4071257" y="1"/>
            <a:ext cx="8117568" cy="2270839"/>
          </a:xfrm>
          <a:custGeom>
            <a:avLst/>
            <a:gdLst>
              <a:gd name="connsiteX0" fmla="*/ 0 w 8117568"/>
              <a:gd name="connsiteY0" fmla="*/ 0 h 2270839"/>
              <a:gd name="connsiteX1" fmla="*/ 8117568 w 8117568"/>
              <a:gd name="connsiteY1" fmla="*/ 0 h 2270839"/>
              <a:gd name="connsiteX2" fmla="*/ 8117568 w 8117568"/>
              <a:gd name="connsiteY2" fmla="*/ 1754616 h 2270839"/>
              <a:gd name="connsiteX3" fmla="*/ 7886265 w 8117568"/>
              <a:gd name="connsiteY3" fmla="*/ 1797923 h 2270839"/>
              <a:gd name="connsiteX4" fmla="*/ 7608716 w 8117568"/>
              <a:gd name="connsiteY4" fmla="*/ 1847667 h 2270839"/>
              <a:gd name="connsiteX5" fmla="*/ 7329940 w 8117568"/>
              <a:gd name="connsiteY5" fmla="*/ 1896360 h 2270839"/>
              <a:gd name="connsiteX6" fmla="*/ 7049935 w 8117568"/>
              <a:gd name="connsiteY6" fmla="*/ 1938046 h 2270839"/>
              <a:gd name="connsiteX7" fmla="*/ 6771159 w 8117568"/>
              <a:gd name="connsiteY7" fmla="*/ 1980083 h 2270839"/>
              <a:gd name="connsiteX8" fmla="*/ 6491154 w 8117568"/>
              <a:gd name="connsiteY8" fmla="*/ 2019318 h 2270839"/>
              <a:gd name="connsiteX9" fmla="*/ 6214834 w 8117568"/>
              <a:gd name="connsiteY9" fmla="*/ 2052947 h 2270839"/>
              <a:gd name="connsiteX10" fmla="*/ 5934829 w 8117568"/>
              <a:gd name="connsiteY10" fmla="*/ 2084825 h 2270839"/>
              <a:gd name="connsiteX11" fmla="*/ 5656053 w 8117568"/>
              <a:gd name="connsiteY11" fmla="*/ 2113901 h 2270839"/>
              <a:gd name="connsiteX12" fmla="*/ 5382188 w 8117568"/>
              <a:gd name="connsiteY12" fmla="*/ 2139123 h 2270839"/>
              <a:gd name="connsiteX13" fmla="*/ 5104640 w 8117568"/>
              <a:gd name="connsiteY13" fmla="*/ 2164345 h 2270839"/>
              <a:gd name="connsiteX14" fmla="*/ 4830776 w 8117568"/>
              <a:gd name="connsiteY14" fmla="*/ 2185364 h 2270839"/>
              <a:gd name="connsiteX15" fmla="*/ 4556912 w 8117568"/>
              <a:gd name="connsiteY15" fmla="*/ 2201828 h 2270839"/>
              <a:gd name="connsiteX16" fmla="*/ 4284276 w 8117568"/>
              <a:gd name="connsiteY16" fmla="*/ 2218994 h 2270839"/>
              <a:gd name="connsiteX17" fmla="*/ 4014096 w 8117568"/>
              <a:gd name="connsiteY17" fmla="*/ 2233356 h 2270839"/>
              <a:gd name="connsiteX18" fmla="*/ 3746372 w 8117568"/>
              <a:gd name="connsiteY18" fmla="*/ 2243515 h 2270839"/>
              <a:gd name="connsiteX19" fmla="*/ 3478648 w 8117568"/>
              <a:gd name="connsiteY19" fmla="*/ 2252273 h 2270839"/>
              <a:gd name="connsiteX20" fmla="*/ 3213381 w 8117568"/>
              <a:gd name="connsiteY20" fmla="*/ 2260680 h 2270839"/>
              <a:gd name="connsiteX21" fmla="*/ 2951798 w 8117568"/>
              <a:gd name="connsiteY21" fmla="*/ 2264534 h 2270839"/>
              <a:gd name="connsiteX22" fmla="*/ 2690215 w 8117568"/>
              <a:gd name="connsiteY22" fmla="*/ 2268737 h 2270839"/>
              <a:gd name="connsiteX23" fmla="*/ 2432316 w 8117568"/>
              <a:gd name="connsiteY23" fmla="*/ 2270839 h 2270839"/>
              <a:gd name="connsiteX24" fmla="*/ 2176873 w 8117568"/>
              <a:gd name="connsiteY24" fmla="*/ 2268737 h 2270839"/>
              <a:gd name="connsiteX25" fmla="*/ 1923887 w 8117568"/>
              <a:gd name="connsiteY25" fmla="*/ 2268737 h 2270839"/>
              <a:gd name="connsiteX26" fmla="*/ 1673356 w 8117568"/>
              <a:gd name="connsiteY26" fmla="*/ 2264534 h 2270839"/>
              <a:gd name="connsiteX27" fmla="*/ 1427738 w 8117568"/>
              <a:gd name="connsiteY27" fmla="*/ 2258228 h 2270839"/>
              <a:gd name="connsiteX28" fmla="*/ 1184577 w 8117568"/>
              <a:gd name="connsiteY28" fmla="*/ 2252273 h 2270839"/>
              <a:gd name="connsiteX29" fmla="*/ 946327 w 8117568"/>
              <a:gd name="connsiteY29" fmla="*/ 2245617 h 2270839"/>
              <a:gd name="connsiteX30" fmla="*/ 709305 w 8117568"/>
              <a:gd name="connsiteY30" fmla="*/ 2235458 h 2270839"/>
              <a:gd name="connsiteX31" fmla="*/ 475970 w 8117568"/>
              <a:gd name="connsiteY31" fmla="*/ 2224598 h 2270839"/>
              <a:gd name="connsiteX32" fmla="*/ 247543 w 8117568"/>
              <a:gd name="connsiteY32" fmla="*/ 2214790 h 2270839"/>
              <a:gd name="connsiteX33" fmla="*/ 0 w 8117568"/>
              <a:gd name="connsiteY33" fmla="*/ 2199423 h 227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117568" h="2270839">
                <a:moveTo>
                  <a:pt x="0" y="0"/>
                </a:moveTo>
                <a:lnTo>
                  <a:pt x="8117568" y="0"/>
                </a:lnTo>
                <a:lnTo>
                  <a:pt x="8117568" y="1754616"/>
                </a:lnTo>
                <a:lnTo>
                  <a:pt x="7886265" y="1797923"/>
                </a:lnTo>
                <a:lnTo>
                  <a:pt x="7608716" y="1847667"/>
                </a:lnTo>
                <a:lnTo>
                  <a:pt x="7329940" y="1896360"/>
                </a:lnTo>
                <a:lnTo>
                  <a:pt x="7049935" y="1938046"/>
                </a:lnTo>
                <a:lnTo>
                  <a:pt x="6771159" y="1980083"/>
                </a:lnTo>
                <a:lnTo>
                  <a:pt x="6491154" y="2019318"/>
                </a:lnTo>
                <a:lnTo>
                  <a:pt x="6214834" y="2052947"/>
                </a:lnTo>
                <a:lnTo>
                  <a:pt x="5934829" y="2084825"/>
                </a:lnTo>
                <a:lnTo>
                  <a:pt x="5656053" y="2113901"/>
                </a:lnTo>
                <a:lnTo>
                  <a:pt x="5382188" y="2139123"/>
                </a:lnTo>
                <a:lnTo>
                  <a:pt x="5104640" y="2164345"/>
                </a:lnTo>
                <a:lnTo>
                  <a:pt x="4830776" y="2185364"/>
                </a:lnTo>
                <a:lnTo>
                  <a:pt x="4556912" y="2201828"/>
                </a:lnTo>
                <a:lnTo>
                  <a:pt x="4284276" y="2218994"/>
                </a:lnTo>
                <a:lnTo>
                  <a:pt x="4014096" y="2233356"/>
                </a:lnTo>
                <a:lnTo>
                  <a:pt x="3746372" y="2243515"/>
                </a:lnTo>
                <a:lnTo>
                  <a:pt x="3478648" y="2252273"/>
                </a:lnTo>
                <a:lnTo>
                  <a:pt x="3213381" y="2260680"/>
                </a:lnTo>
                <a:lnTo>
                  <a:pt x="2951798" y="2264534"/>
                </a:lnTo>
                <a:lnTo>
                  <a:pt x="2690215" y="2268737"/>
                </a:lnTo>
                <a:lnTo>
                  <a:pt x="2432316" y="2270839"/>
                </a:lnTo>
                <a:lnTo>
                  <a:pt x="2176873" y="2268737"/>
                </a:lnTo>
                <a:lnTo>
                  <a:pt x="1923887" y="2268737"/>
                </a:lnTo>
                <a:lnTo>
                  <a:pt x="1673356" y="2264534"/>
                </a:lnTo>
                <a:lnTo>
                  <a:pt x="1427738" y="2258228"/>
                </a:lnTo>
                <a:lnTo>
                  <a:pt x="1184577" y="2252273"/>
                </a:lnTo>
                <a:lnTo>
                  <a:pt x="946327" y="2245617"/>
                </a:lnTo>
                <a:lnTo>
                  <a:pt x="709305" y="2235458"/>
                </a:lnTo>
                <a:lnTo>
                  <a:pt x="475970" y="2224598"/>
                </a:lnTo>
                <a:lnTo>
                  <a:pt x="247543" y="2214790"/>
                </a:lnTo>
                <a:lnTo>
                  <a:pt x="0" y="2199423"/>
                </a:lnTo>
                <a:close/>
              </a:path>
            </a:pathLst>
          </a:custGeom>
        </p:spPr>
      </p:pic>
      <p:sp>
        <p:nvSpPr>
          <p:cNvPr id="2" name="Titre 1">
            <a:extLst>
              <a:ext uri="{FF2B5EF4-FFF2-40B4-BE49-F238E27FC236}">
                <a16:creationId xmlns:a16="http://schemas.microsoft.com/office/drawing/2014/main" id="{B35F5250-A0CD-4771-9CF7-D421B7EABAB5}"/>
              </a:ext>
            </a:extLst>
          </p:cNvPr>
          <p:cNvSpPr>
            <a:spLocks noGrp="1"/>
          </p:cNvSpPr>
          <p:nvPr>
            <p:ph type="title"/>
          </p:nvPr>
        </p:nvSpPr>
        <p:spPr>
          <a:xfrm>
            <a:off x="1030288" y="609600"/>
            <a:ext cx="10131425" cy="1110343"/>
          </a:xfrm>
        </p:spPr>
        <p:txBody>
          <a:bodyPr>
            <a:normAutofit/>
          </a:bodyPr>
          <a:lstStyle/>
          <a:p>
            <a:pPr algn="ctr"/>
            <a:r>
              <a:rPr lang="fr-FR" dirty="0">
                <a:solidFill>
                  <a:schemeClr val="bg1"/>
                </a:solidFill>
              </a:rPr>
              <a:t>Motivation derrière GIT</a:t>
            </a:r>
          </a:p>
        </p:txBody>
      </p:sp>
      <p:sp>
        <p:nvSpPr>
          <p:cNvPr id="3" name="Espace réservé du contenu 2">
            <a:extLst>
              <a:ext uri="{FF2B5EF4-FFF2-40B4-BE49-F238E27FC236}">
                <a16:creationId xmlns:a16="http://schemas.microsoft.com/office/drawing/2014/main" id="{543DF4B7-475F-4EE7-B520-F56DD6651412}"/>
              </a:ext>
            </a:extLst>
          </p:cNvPr>
          <p:cNvSpPr>
            <a:spLocks noGrp="1"/>
          </p:cNvSpPr>
          <p:nvPr>
            <p:ph idx="1"/>
          </p:nvPr>
        </p:nvSpPr>
        <p:spPr>
          <a:xfrm>
            <a:off x="676276" y="2592572"/>
            <a:ext cx="10820400" cy="4008253"/>
          </a:xfrm>
        </p:spPr>
        <p:txBody>
          <a:bodyPr>
            <a:normAutofit/>
          </a:bodyPr>
          <a:lstStyle/>
          <a:p>
            <a:pPr>
              <a:lnSpc>
                <a:spcPct val="90000"/>
              </a:lnSpc>
            </a:pPr>
            <a:r>
              <a:rPr lang="fr-FR" dirty="0"/>
              <a:t>Avez-vous déjà fait l'une des choses suivantes en travaillant en équipe ?</a:t>
            </a:r>
          </a:p>
          <a:p>
            <a:pPr lvl="1">
              <a:lnSpc>
                <a:spcPct val="90000"/>
              </a:lnSpc>
            </a:pPr>
            <a:r>
              <a:rPr lang="fr-FR" sz="1800" dirty="0"/>
              <a:t>A qui appartient l'ordinateur qui stocke la copie "officielle" du projet ?</a:t>
            </a:r>
          </a:p>
          <a:p>
            <a:pPr lvl="1">
              <a:lnSpc>
                <a:spcPct val="90000"/>
              </a:lnSpc>
            </a:pPr>
            <a:r>
              <a:rPr lang="fr-FR" sz="1800" dirty="0"/>
              <a:t>Serons-nous en mesure de lire/écrire les modifications de chacun ?</a:t>
            </a:r>
          </a:p>
          <a:p>
            <a:pPr lvl="1">
              <a:lnSpc>
                <a:spcPct val="90000"/>
              </a:lnSpc>
            </a:pPr>
            <a:r>
              <a:rPr lang="fr-FR" sz="1800" dirty="0"/>
              <a:t>Des fichiers de codes modifié envoyés par mails dans tous les sens.</a:t>
            </a:r>
          </a:p>
          <a:p>
            <a:pPr lvl="1">
              <a:lnSpc>
                <a:spcPct val="90000"/>
              </a:lnSpc>
            </a:pPr>
            <a:r>
              <a:rPr lang="fr-FR" sz="1800" dirty="0"/>
              <a:t>Nous sommes deux à vouloir modifier le même code.</a:t>
            </a:r>
          </a:p>
          <a:p>
            <a:pPr lvl="1">
              <a:lnSpc>
                <a:spcPct val="90000"/>
              </a:lnSpc>
            </a:pPr>
            <a:r>
              <a:rPr lang="fr-FR" sz="1800" dirty="0"/>
              <a:t>Un membre vient d'écraser un fichier sur lequel j'ai travaillé pendant 6 heures !</a:t>
            </a:r>
          </a:p>
          <a:p>
            <a:pPr lvl="1">
              <a:lnSpc>
                <a:spcPct val="90000"/>
              </a:lnSpc>
            </a:pPr>
            <a:r>
              <a:rPr lang="fr-FR" sz="1800" dirty="0"/>
              <a:t>Nous avons corrompu un fichier important.</a:t>
            </a:r>
          </a:p>
          <a:p>
            <a:pPr lvl="1">
              <a:lnSpc>
                <a:spcPct val="90000"/>
              </a:lnSpc>
            </a:pPr>
            <a:r>
              <a:rPr lang="fr-FR" sz="1800" dirty="0"/>
              <a:t>Comment puis-je savoir sur quel code chaque coéquipier travaille ?</a:t>
            </a:r>
          </a:p>
        </p:txBody>
      </p:sp>
    </p:spTree>
    <p:extLst>
      <p:ext uri="{BB962C8B-B14F-4D97-AF65-F5344CB8AC3E}">
        <p14:creationId xmlns:p14="http://schemas.microsoft.com/office/powerpoint/2010/main" val="4238826925"/>
      </p:ext>
    </p:extLst>
  </p:cSld>
  <p:clrMapOvr>
    <a:overrideClrMapping bg1="lt1" tx1="dk1" bg2="lt2" tx2="dk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fr-FR" dirty="0" err="1"/>
              <a:t>create</a:t>
            </a:r>
            <a:r>
              <a:rPr lang="fr-FR" dirty="0"/>
              <a:t> a topic </a:t>
            </a:r>
            <a:r>
              <a:rPr lang="fr-FR" dirty="0" err="1"/>
              <a:t>branch</a:t>
            </a:r>
            <a:r>
              <a:rPr lang="fr-FR" dirty="0"/>
              <a:t> </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2320016"/>
            <a:ext cx="8371417" cy="4147459"/>
          </a:xfrm>
        </p:spPr>
        <p:txBody>
          <a:bodyPr>
            <a:normAutofit/>
          </a:bodyPr>
          <a:lstStyle/>
          <a:p>
            <a:pPr algn="just"/>
            <a:r>
              <a:rPr lang="fr-FR" dirty="0"/>
              <a:t>Une chose courante pour le développement de logiciels est de créer une branche de sujet pour chaque </a:t>
            </a:r>
            <a:r>
              <a:rPr lang="fr-FR" dirty="0">
                <a:effectLst>
                  <a:outerShdw blurRad="38100" dist="38100" dir="2700000" algn="tl">
                    <a:srgbClr val="000000">
                      <a:alpha val="43137"/>
                    </a:srgbClr>
                  </a:outerShdw>
                </a:effectLst>
              </a:rPr>
              <a:t>ticket de bug </a:t>
            </a:r>
            <a:r>
              <a:rPr lang="fr-FR" dirty="0"/>
              <a:t>sur lequel on travaille. Lorsqu’un bug a été résolu, cette branche est fusionnée dans master. De cette façon, on peut travailler sur plusieurs bugs en parallèle sans interférer les uns avec les autres.</a:t>
            </a:r>
          </a:p>
          <a:p>
            <a:pPr algn="just"/>
            <a:endParaRPr lang="fr-FR" dirty="0"/>
          </a:p>
          <a:p>
            <a:pPr algn="just"/>
            <a:r>
              <a:rPr lang="fr-FR" dirty="0"/>
              <a:t>Les grands projets peuvent avoir des flux de travail spécifiques que les développeurs sont censés suivre.</a:t>
            </a:r>
          </a:p>
        </p:txBody>
      </p:sp>
    </p:spTree>
    <p:extLst>
      <p:ext uri="{BB962C8B-B14F-4D97-AF65-F5344CB8AC3E}">
        <p14:creationId xmlns:p14="http://schemas.microsoft.com/office/powerpoint/2010/main" val="3038611200"/>
      </p:ext>
    </p:extLst>
  </p:cSld>
  <p:clrMapOvr>
    <a:overrideClrMapping bg1="lt1" tx1="dk1" bg2="lt2" tx2="dk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en-US" dirty="0"/>
              <a:t>COMMIT et CHECKOUT des </a:t>
            </a:r>
            <a:r>
              <a:rPr lang="en-US" dirty="0" err="1"/>
              <a:t>fichiers</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1552575"/>
            <a:ext cx="8371417" cy="5486399"/>
          </a:xfrm>
        </p:spPr>
        <p:txBody>
          <a:bodyPr>
            <a:normAutofit/>
          </a:bodyPr>
          <a:lstStyle/>
          <a:p>
            <a:pPr algn="just"/>
            <a:r>
              <a:rPr lang="fr-FR" dirty="0"/>
              <a:t>Lorsque vous avez effectué des modifications, vous les transférez dans votre dépôt. Les validations sont des morceaux logiques de modifications qui sont sauvegardés dans l'ordre, formant un historique que vous pouvez parcourir plus tard.</a:t>
            </a:r>
          </a:p>
          <a:p>
            <a:pPr algn="just"/>
            <a:r>
              <a:rPr lang="fr-FR" dirty="0"/>
              <a:t>Les modifications apportées à plusieurs fichiers peuvent aller dans le même commit, c'est comme si vous enregistriez l'état de tous les fichiers suivis dans votre répertoire en une seule fois. Chaque commit reçoit un timestamp, un nom d'auteur, un message de commit et un hachage généré automatiquement.</a:t>
            </a:r>
          </a:p>
          <a:p>
            <a:pPr algn="just"/>
            <a:r>
              <a:rPr lang="fr-FR" dirty="0"/>
              <a:t>Le hachage est la façon dont git garde la trace de ses </a:t>
            </a:r>
            <a:r>
              <a:rPr lang="fr-FR" dirty="0" err="1"/>
              <a:t>commits</a:t>
            </a:r>
            <a:r>
              <a:rPr lang="fr-FR" dirty="0"/>
              <a:t> et les référence. Un hachage typique ressemble à 27b6b79fca466af4648f9f8042e1f159b392293d. </a:t>
            </a:r>
            <a:r>
              <a:rPr lang="fr-FR" dirty="0" err="1"/>
              <a:t>Github</a:t>
            </a:r>
            <a:r>
              <a:rPr lang="fr-FR" dirty="0"/>
              <a:t> vous permet de parcourir l'historique des commit.</a:t>
            </a:r>
          </a:p>
        </p:txBody>
      </p:sp>
    </p:spTree>
    <p:extLst>
      <p:ext uri="{BB962C8B-B14F-4D97-AF65-F5344CB8AC3E}">
        <p14:creationId xmlns:p14="http://schemas.microsoft.com/office/powerpoint/2010/main" val="1378907810"/>
      </p:ext>
    </p:extLst>
  </p:cSld>
  <p:clrMapOvr>
    <a:overrideClrMapping bg1="lt1" tx1="dk1" bg2="lt2" tx2="dk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en-US" dirty="0"/>
              <a:t>COMMIT et CHECKOUT des </a:t>
            </a:r>
            <a:r>
              <a:rPr lang="en-US" dirty="0" err="1"/>
              <a:t>fichiers</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2505075"/>
            <a:ext cx="8371417" cy="2314575"/>
          </a:xfrm>
        </p:spPr>
        <p:txBody>
          <a:bodyPr>
            <a:normAutofit/>
          </a:bodyPr>
          <a:lstStyle/>
          <a:p>
            <a:pPr algn="just"/>
            <a:r>
              <a:rPr lang="fr-FR" dirty="0"/>
              <a:t>Si vous voulez voir comment les fichiers de votre projet se étaient à un moment donné, vous pouvez les consulter. Vous pouvez utiliser les hash-tags d'un commit comme référence, mais le plus courant est d'utiliser les noms ou les tags des branches.</a:t>
            </a:r>
          </a:p>
          <a:p>
            <a:pPr algn="just"/>
            <a:r>
              <a:rPr lang="fr-FR" dirty="0"/>
              <a:t>C'est ainsi que vous pouvez passer d'une branche à l'autre, en faisant un </a:t>
            </a:r>
            <a:r>
              <a:rPr lang="fr-FR" dirty="0" err="1"/>
              <a:t>checkout</a:t>
            </a:r>
            <a:r>
              <a:rPr lang="fr-FR" dirty="0"/>
              <a:t> d’une branche et un </a:t>
            </a:r>
            <a:r>
              <a:rPr lang="fr-FR" dirty="0" err="1"/>
              <a:t>checkout</a:t>
            </a:r>
            <a:r>
              <a:rPr lang="fr-FR" dirty="0"/>
              <a:t> d’une 'autre.</a:t>
            </a:r>
          </a:p>
        </p:txBody>
      </p:sp>
    </p:spTree>
    <p:extLst>
      <p:ext uri="{BB962C8B-B14F-4D97-AF65-F5344CB8AC3E}">
        <p14:creationId xmlns:p14="http://schemas.microsoft.com/office/powerpoint/2010/main" val="1373781142"/>
      </p:ext>
    </p:extLst>
  </p:cSld>
  <p:clrMapOvr>
    <a:overrideClrMapping bg1="lt1" tx1="dk1" bg2="lt2" tx2="dk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en-US" dirty="0"/>
              <a:t>PULL = FETCH et MERGE</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2505075"/>
            <a:ext cx="8371417" cy="4619625"/>
          </a:xfrm>
        </p:spPr>
        <p:txBody>
          <a:bodyPr>
            <a:normAutofit/>
          </a:bodyPr>
          <a:lstStyle/>
          <a:p>
            <a:pPr algn="just"/>
            <a:r>
              <a:rPr lang="fr-FR" dirty="0"/>
              <a:t>Ok, maintenant les fichiers sur votre ordinateur sont dans un dépôt qui leur est propre, localement sur votre ordinateur. Alors comment vous synchronisez-vous avec les autres dépôts ?</a:t>
            </a:r>
          </a:p>
          <a:p>
            <a:pPr algn="just"/>
            <a:endParaRPr lang="fr-FR" dirty="0"/>
          </a:p>
          <a:p>
            <a:pPr algn="just"/>
            <a:r>
              <a:rPr lang="fr-FR" dirty="0"/>
              <a:t>Cela se fait en </a:t>
            </a:r>
            <a:r>
              <a:rPr lang="fr-FR" dirty="0" err="1">
                <a:effectLst>
                  <a:outerShdw blurRad="38100" dist="38100" dir="2700000" algn="tl">
                    <a:srgbClr val="000000">
                      <a:alpha val="43137"/>
                    </a:srgbClr>
                  </a:outerShdw>
                </a:effectLst>
              </a:rPr>
              <a:t>fetch</a:t>
            </a:r>
            <a:r>
              <a:rPr lang="fr-FR" dirty="0">
                <a:effectLst>
                  <a:outerShdw blurRad="38100" dist="38100" dir="2700000" algn="tl">
                    <a:srgbClr val="000000">
                      <a:alpha val="43137"/>
                    </a:srgbClr>
                  </a:outerShdw>
                </a:effectLst>
              </a:rPr>
              <a:t> and merge</a:t>
            </a:r>
            <a:r>
              <a:rPr lang="fr-FR" dirty="0"/>
              <a:t>. Vous récupérez les informations en amont et vous fusionnez ces modifications dans votre propre dépôt. </a:t>
            </a:r>
            <a:r>
              <a:rPr lang="fr-FR" dirty="0" err="1"/>
              <a:t>Fetch</a:t>
            </a:r>
            <a:r>
              <a:rPr lang="fr-FR" dirty="0"/>
              <a:t> se connectera uniquement au dépôt distant et téléchargera les dernières modifications dans votre historique, Merge mettra en fait ces modifications dans une de vos branches et, les fusionnera avec vos propres modifications. L'historique n'est pas spécifique à une seule branche, il garde la trace de toutes les branches en même temps.</a:t>
            </a:r>
          </a:p>
        </p:txBody>
      </p:sp>
    </p:spTree>
    <p:extLst>
      <p:ext uri="{BB962C8B-B14F-4D97-AF65-F5344CB8AC3E}">
        <p14:creationId xmlns:p14="http://schemas.microsoft.com/office/powerpoint/2010/main" val="3650791909"/>
      </p:ext>
    </p:extLst>
  </p:cSld>
  <p:clrMapOvr>
    <a:overrideClrMapping bg1="lt1" tx1="dk1" bg2="lt2" tx2="dk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en-US" dirty="0"/>
              <a:t>MERGE</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2505075"/>
            <a:ext cx="8371417" cy="3098057"/>
          </a:xfrm>
        </p:spPr>
        <p:txBody>
          <a:bodyPr>
            <a:normAutofit/>
          </a:bodyPr>
          <a:lstStyle/>
          <a:p>
            <a:pPr algn="just"/>
            <a:r>
              <a:rPr lang="fr-FR" dirty="0"/>
              <a:t>Merge : signifie simplement que Git va essayer de combiner les changements de deux endroits, en plaçant les </a:t>
            </a:r>
            <a:r>
              <a:rPr lang="fr-FR" dirty="0" err="1"/>
              <a:t>commits</a:t>
            </a:r>
            <a:r>
              <a:rPr lang="fr-FR" dirty="0"/>
              <a:t> à la suite les uns des autres. </a:t>
            </a:r>
          </a:p>
          <a:p>
            <a:pPr algn="just"/>
            <a:r>
              <a:rPr lang="fr-FR" dirty="0"/>
              <a:t>Si deux commit tentent de modifier le même morceau de code, vous obtenez ce que l'on appelle un conflit de fusion et vous devrez examiner manuellement les fichiers et déterminer la version que vous souhaitez conserver. Mais la plupart du temps, il n'y a pas de conflit et la fusion se fait sans problème.</a:t>
            </a:r>
          </a:p>
        </p:txBody>
      </p:sp>
    </p:spTree>
    <p:extLst>
      <p:ext uri="{BB962C8B-B14F-4D97-AF65-F5344CB8AC3E}">
        <p14:creationId xmlns:p14="http://schemas.microsoft.com/office/powerpoint/2010/main" val="277171506"/>
      </p:ext>
    </p:extLst>
  </p:cSld>
  <p:clrMapOvr>
    <a:overrideClrMapping bg1="lt1" tx1="dk1" bg2="lt2" tx2="dk2" accent1="accent1" accent2="accent2" accent3="accent3" accent4="accent4" accent5="accent5" accent6="accent6" hlink="hlink" folHlink="folHlink"/>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en-US" dirty="0"/>
              <a:t>PULL</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67733" y="1819275"/>
            <a:ext cx="8371417" cy="2636383"/>
          </a:xfrm>
        </p:spPr>
        <p:txBody>
          <a:bodyPr>
            <a:normAutofit fontScale="92500" lnSpcReduction="10000"/>
          </a:bodyPr>
          <a:lstStyle/>
          <a:p>
            <a:pPr algn="just"/>
            <a:r>
              <a:rPr lang="fr-FR" dirty="0"/>
              <a:t>Il peut être fastidieux de toujours aller chercher les changements en premier et de les fusionner ensuite, surtout lorsque vous êtes certain de vouloir mettre les engagements dans votre branche. Heureusement, il existe une commande qui fera les deux choses à la fois, à savoir pull.</a:t>
            </a:r>
          </a:p>
          <a:p>
            <a:pPr algn="just"/>
            <a:r>
              <a:rPr lang="fr-FR" dirty="0"/>
              <a:t>Vous pouvez effectuer une extraction à partir de n'importe quel dépôt, vous n'avez pas besoin d'autorisations spéciales pour effectuer une extraction. En général, vous devez spécifier quel dépôt et quelle branche vous souhaitez extraire, et l'extraction se fera sur la branche qui est actuellement extraite dans votre répertoire. Vous pouvez mettre en place un suivi automatique des branches, mais c'est un peu hors de portée pour cette recherche.</a:t>
            </a:r>
          </a:p>
        </p:txBody>
      </p:sp>
      <p:pic>
        <p:nvPicPr>
          <p:cNvPr id="4098" name="Picture 2">
            <a:extLst>
              <a:ext uri="{FF2B5EF4-FFF2-40B4-BE49-F238E27FC236}">
                <a16:creationId xmlns:a16="http://schemas.microsoft.com/office/drawing/2014/main" id="{AFB2DCD7-55C9-4E25-AE81-72301AEEF9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7731" y="4248151"/>
            <a:ext cx="32766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668397"/>
      </p:ext>
    </p:extLst>
  </p:cSld>
  <p:clrMapOvr>
    <a:overrideClrMapping bg1="lt1" tx1="dk1" bg2="lt2" tx2="dk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en-US" dirty="0"/>
              <a:t>PUSH, </a:t>
            </a:r>
            <a:r>
              <a:rPr lang="en-US" dirty="0" err="1"/>
              <a:t>i.e</a:t>
            </a:r>
            <a:r>
              <a:rPr lang="en-US" dirty="0"/>
              <a:t> PULL REQUEST</a:t>
            </a:r>
            <a:endParaRPr lang="fr-FR" dirty="0"/>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 y="2066927"/>
            <a:ext cx="5427009" cy="2609848"/>
          </a:xfrm>
        </p:spPr>
        <p:txBody>
          <a:bodyPr>
            <a:normAutofit/>
          </a:bodyPr>
          <a:lstStyle/>
          <a:p>
            <a:pPr algn="just"/>
            <a:r>
              <a:rPr lang="fr-FR" dirty="0"/>
              <a:t>Lorsque vous faites un commit dans votre </a:t>
            </a:r>
            <a:r>
              <a:rPr lang="fr-FR" dirty="0" err="1"/>
              <a:t>dévous</a:t>
            </a:r>
            <a:r>
              <a:rPr lang="fr-FR" dirty="0"/>
              <a:t> souhaitez partager votre code avec d'autres, vous pouvez le push vers des dépôts auxquels vous avez accès. Votre propre </a:t>
            </a:r>
            <a:r>
              <a:rPr lang="fr-FR" dirty="0" err="1"/>
              <a:t>pôt</a:t>
            </a:r>
            <a:r>
              <a:rPr lang="fr-FR" dirty="0"/>
              <a:t> local, les </a:t>
            </a:r>
            <a:r>
              <a:rPr lang="en-US" dirty="0"/>
              <a:t>commits</a:t>
            </a:r>
            <a:r>
              <a:rPr lang="fr-FR" dirty="0"/>
              <a:t> n'existent que sur votre machine. Si </a:t>
            </a:r>
            <a:r>
              <a:rPr lang="fr-FR" dirty="0" err="1"/>
              <a:t>github</a:t>
            </a:r>
            <a:r>
              <a:rPr lang="fr-FR" dirty="0"/>
              <a:t> fork appelé </a:t>
            </a:r>
            <a:r>
              <a:rPr lang="fr-FR" dirty="0" err="1"/>
              <a:t>origin</a:t>
            </a:r>
            <a:r>
              <a:rPr lang="fr-FR" dirty="0"/>
              <a:t> en est bien sûr un. Poussez vers l'origine et vos </a:t>
            </a:r>
            <a:r>
              <a:rPr lang="fr-FR" dirty="0" err="1"/>
              <a:t>commits</a:t>
            </a:r>
            <a:r>
              <a:rPr lang="fr-FR" dirty="0"/>
              <a:t> seront maintenant sur </a:t>
            </a:r>
            <a:r>
              <a:rPr lang="fr-FR" dirty="0" err="1"/>
              <a:t>github</a:t>
            </a:r>
            <a:r>
              <a:rPr lang="fr-FR" dirty="0"/>
              <a:t> !</a:t>
            </a:r>
          </a:p>
          <a:p>
            <a:pPr marL="0" indent="0" algn="just">
              <a:buNone/>
            </a:pPr>
            <a:endParaRPr lang="fr-FR" dirty="0"/>
          </a:p>
        </p:txBody>
      </p:sp>
      <p:pic>
        <p:nvPicPr>
          <p:cNvPr id="9" name="Picture 2">
            <a:extLst>
              <a:ext uri="{FF2B5EF4-FFF2-40B4-BE49-F238E27FC236}">
                <a16:creationId xmlns:a16="http://schemas.microsoft.com/office/drawing/2014/main" id="{F38601A6-282E-40EE-A6BE-26665BFE9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7010" y="1990248"/>
            <a:ext cx="3045038" cy="2505075"/>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a:extLst>
              <a:ext uri="{FF2B5EF4-FFF2-40B4-BE49-F238E27FC236}">
                <a16:creationId xmlns:a16="http://schemas.microsoft.com/office/drawing/2014/main" id="{106CBE0F-77B7-4CE3-B248-E9B529E2C8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0811" y="5674399"/>
            <a:ext cx="3200400" cy="116205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EA810783-018E-401E-BFA8-3F3D8DBE77C5}"/>
              </a:ext>
            </a:extLst>
          </p:cNvPr>
          <p:cNvSpPr txBox="1"/>
          <p:nvPr/>
        </p:nvSpPr>
        <p:spPr>
          <a:xfrm>
            <a:off x="-19050" y="4666297"/>
            <a:ext cx="8610600" cy="923330"/>
          </a:xfrm>
          <a:prstGeom prst="rect">
            <a:avLst/>
          </a:prstGeom>
          <a:noFill/>
        </p:spPr>
        <p:txBody>
          <a:bodyPr wrap="square">
            <a:spAutoFit/>
          </a:bodyPr>
          <a:lstStyle/>
          <a:p>
            <a:pPr marL="285750" indent="-285750" algn="just">
              <a:buFont typeface="Arial" panose="020B0604020202020204" pitchFamily="34" charset="0"/>
              <a:buChar char="•"/>
            </a:pPr>
            <a:r>
              <a:rPr lang="fr-FR" dirty="0"/>
              <a:t>Si vous voulez contribuer à des endroits où vous n'avez pas d'accès en mode "push", comme le thème "repo", vous pouvez leur envoyer une demande de "pull" sur </a:t>
            </a:r>
            <a:r>
              <a:rPr lang="fr-FR" dirty="0" err="1"/>
              <a:t>github</a:t>
            </a:r>
            <a:r>
              <a:rPr lang="fr-FR" dirty="0"/>
              <a:t>. Vous ne pouvez pas leur imposer de modifications, mais ils peuvent vous en demander.</a:t>
            </a:r>
          </a:p>
        </p:txBody>
      </p:sp>
    </p:spTree>
    <p:extLst>
      <p:ext uri="{BB962C8B-B14F-4D97-AF65-F5344CB8AC3E}">
        <p14:creationId xmlns:p14="http://schemas.microsoft.com/office/powerpoint/2010/main" val="394185166"/>
      </p:ext>
    </p:extLst>
  </p:cSld>
  <p:clrMapOvr>
    <a:overrideClrMapping bg1="lt1" tx1="dk1" bg2="lt2" tx2="dk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en-US" dirty="0"/>
              <a:t>PUSH, </a:t>
            </a:r>
            <a:r>
              <a:rPr lang="en-US" dirty="0" err="1"/>
              <a:t>i.e</a:t>
            </a:r>
            <a:r>
              <a:rPr lang="en-US" dirty="0"/>
              <a:t> PULL REQUEST</a:t>
            </a:r>
            <a:endParaRPr lang="fr-FR" dirty="0"/>
          </a:p>
        </p:txBody>
      </p:sp>
      <p:pic>
        <p:nvPicPr>
          <p:cNvPr id="5125" name="Picture 5">
            <a:extLst>
              <a:ext uri="{FF2B5EF4-FFF2-40B4-BE49-F238E27FC236}">
                <a16:creationId xmlns:a16="http://schemas.microsoft.com/office/drawing/2014/main" id="{106CBE0F-77B7-4CE3-B248-E9B529E2C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6743" y="2733705"/>
            <a:ext cx="3200400" cy="1162050"/>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EA810783-018E-401E-BFA8-3F3D8DBE77C5}"/>
              </a:ext>
            </a:extLst>
          </p:cNvPr>
          <p:cNvSpPr txBox="1"/>
          <p:nvPr/>
        </p:nvSpPr>
        <p:spPr>
          <a:xfrm>
            <a:off x="-9525" y="2076480"/>
            <a:ext cx="8410575" cy="4247317"/>
          </a:xfrm>
          <a:prstGeom prst="rect">
            <a:avLst/>
          </a:prstGeom>
          <a:noFill/>
        </p:spPr>
        <p:txBody>
          <a:bodyPr wrap="square">
            <a:spAutoFit/>
          </a:bodyPr>
          <a:lstStyle/>
          <a:p>
            <a:pPr marL="285750" indent="-285750" algn="just">
              <a:buFont typeface="Arial" panose="020B0604020202020204" pitchFamily="34" charset="0"/>
              <a:buChar char="•"/>
            </a:pPr>
            <a:r>
              <a:rPr lang="fr-FR" dirty="0"/>
              <a:t>Si vous voulez contribuer à des endroits où vous n'avez pas d'accès en mode "push", vous pouvez leur envoyer une demande de "pull" sur </a:t>
            </a:r>
            <a:r>
              <a:rPr lang="fr-FR" dirty="0" err="1"/>
              <a:t>github</a:t>
            </a:r>
            <a:r>
              <a:rPr lang="fr-FR" dirty="0"/>
              <a:t>.</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Là encore, l'approche par branche thématique présente un avantage. </a:t>
            </a:r>
            <a:r>
              <a:rPr lang="fr-FR" dirty="0" err="1"/>
              <a:t>Github</a:t>
            </a:r>
            <a:r>
              <a:rPr lang="fr-FR" dirty="0"/>
              <a:t> vous permet de spécifier dans laquelle de vos branches vous voulez que le pull cible (la tête), ainsi que la branche dans laquelle vous voulez que le pull fusionne (la base). Mais il ne peut y avoir qu'une seule demande active par branche. Si vous voulez contribuer à plusieurs choses, vous devez avoir une branche séparée par contribution.</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endParaRPr lang="fr-FR" dirty="0"/>
          </a:p>
        </p:txBody>
      </p:sp>
      <p:pic>
        <p:nvPicPr>
          <p:cNvPr id="6146" name="Picture 2">
            <a:extLst>
              <a:ext uri="{FF2B5EF4-FFF2-40B4-BE49-F238E27FC236}">
                <a16:creationId xmlns:a16="http://schemas.microsoft.com/office/drawing/2014/main" id="{09FD4652-B790-4EA5-8951-D12696B2A8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3443" y="5524500"/>
            <a:ext cx="3438525" cy="133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046230"/>
      </p:ext>
    </p:extLst>
  </p:cSld>
  <p:clrMapOvr>
    <a:overrideClrMapping bg1="lt1" tx1="dk1" bg2="lt2" tx2="dk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en-US" dirty="0"/>
              <a:t>PUSH, </a:t>
            </a:r>
            <a:r>
              <a:rPr lang="en-US" dirty="0" err="1"/>
              <a:t>i.e</a:t>
            </a:r>
            <a:r>
              <a:rPr lang="en-US" dirty="0"/>
              <a:t> PULL REQUEST</a:t>
            </a:r>
            <a:endParaRPr lang="fr-FR" dirty="0"/>
          </a:p>
        </p:txBody>
      </p:sp>
      <p:sp>
        <p:nvSpPr>
          <p:cNvPr id="11" name="ZoneTexte 10">
            <a:extLst>
              <a:ext uri="{FF2B5EF4-FFF2-40B4-BE49-F238E27FC236}">
                <a16:creationId xmlns:a16="http://schemas.microsoft.com/office/drawing/2014/main" id="{EA810783-018E-401E-BFA8-3F3D8DBE77C5}"/>
              </a:ext>
            </a:extLst>
          </p:cNvPr>
          <p:cNvSpPr txBox="1"/>
          <p:nvPr/>
        </p:nvSpPr>
        <p:spPr>
          <a:xfrm>
            <a:off x="0" y="3200430"/>
            <a:ext cx="8410575" cy="1754326"/>
          </a:xfrm>
          <a:prstGeom prst="rect">
            <a:avLst/>
          </a:prstGeom>
          <a:noFill/>
        </p:spPr>
        <p:txBody>
          <a:bodyPr wrap="square">
            <a:spAutoFit/>
          </a:bodyPr>
          <a:lstStyle/>
          <a:p>
            <a:pPr marL="285750" indent="-285750" algn="just">
              <a:buFont typeface="Arial" panose="020B0604020202020204" pitchFamily="34" charset="0"/>
              <a:buChar char="•"/>
            </a:pPr>
            <a:r>
              <a:rPr lang="fr-FR" dirty="0"/>
              <a:t>Une fois que votre demande pull est acceptée et fusionnée par le responsable du projet, vous pouvez alors supprimer la branche thématique, à la fois sur votre ordinateur et sur votre repo </a:t>
            </a:r>
            <a:r>
              <a:rPr lang="fr-FR" dirty="0" err="1"/>
              <a:t>github</a:t>
            </a:r>
            <a:r>
              <a:rPr lang="fr-FR" dirty="0"/>
              <a:t> ("origine"). </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Vos commit feront désormais partie du projet principal et la prochaine fois que vous ferez un pull, ils seront dans votre branche master.</a:t>
            </a:r>
          </a:p>
        </p:txBody>
      </p:sp>
    </p:spTree>
    <p:extLst>
      <p:ext uri="{BB962C8B-B14F-4D97-AF65-F5344CB8AC3E}">
        <p14:creationId xmlns:p14="http://schemas.microsoft.com/office/powerpoint/2010/main" val="636394175"/>
      </p:ext>
    </p:extLst>
  </p:cSld>
  <p:clrMapOvr>
    <a:overrideClrMapping bg1="lt1" tx1="dk1" bg2="lt2" tx2="dk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dirty="0" err="1"/>
              <a:t>WorkFlow</a:t>
            </a:r>
            <a:r>
              <a:rPr lang="fr-FR" dirty="0"/>
              <a:t> général GITHUB</a:t>
            </a:r>
            <a:br>
              <a:rPr lang="fr-FR" dirty="0"/>
            </a:br>
            <a:r>
              <a:rPr lang="en-US" dirty="0"/>
              <a:t>PUSH, </a:t>
            </a:r>
            <a:r>
              <a:rPr lang="en-US" dirty="0" err="1"/>
              <a:t>i.e</a:t>
            </a:r>
            <a:r>
              <a:rPr lang="en-US" dirty="0"/>
              <a:t> PULL REQUEST</a:t>
            </a:r>
            <a:endParaRPr lang="fr-FR" dirty="0"/>
          </a:p>
        </p:txBody>
      </p:sp>
      <p:sp>
        <p:nvSpPr>
          <p:cNvPr id="11" name="ZoneTexte 10">
            <a:extLst>
              <a:ext uri="{FF2B5EF4-FFF2-40B4-BE49-F238E27FC236}">
                <a16:creationId xmlns:a16="http://schemas.microsoft.com/office/drawing/2014/main" id="{EA810783-018E-401E-BFA8-3F3D8DBE77C5}"/>
              </a:ext>
            </a:extLst>
          </p:cNvPr>
          <p:cNvSpPr txBox="1"/>
          <p:nvPr/>
        </p:nvSpPr>
        <p:spPr>
          <a:xfrm>
            <a:off x="0" y="3200430"/>
            <a:ext cx="8410575" cy="1754326"/>
          </a:xfrm>
          <a:prstGeom prst="rect">
            <a:avLst/>
          </a:prstGeom>
          <a:noFill/>
        </p:spPr>
        <p:txBody>
          <a:bodyPr wrap="square">
            <a:spAutoFit/>
          </a:bodyPr>
          <a:lstStyle/>
          <a:p>
            <a:pPr marL="285750" indent="-285750" algn="just">
              <a:buFont typeface="Arial" panose="020B0604020202020204" pitchFamily="34" charset="0"/>
              <a:buChar char="•"/>
            </a:pPr>
            <a:r>
              <a:rPr lang="fr-FR" dirty="0"/>
              <a:t>Une fois que votre demande pull est acceptée et fusionnée par le responsable du projet, vous pouvez alors supprimer la branche thématique, à la fois sur votre ordinateur et sur votre repo </a:t>
            </a:r>
            <a:r>
              <a:rPr lang="fr-FR" dirty="0" err="1"/>
              <a:t>github</a:t>
            </a:r>
            <a:r>
              <a:rPr lang="fr-FR" dirty="0"/>
              <a:t> ("origine"). </a:t>
            </a:r>
          </a:p>
          <a:p>
            <a:pPr marL="285750" indent="-285750" algn="just">
              <a:buFont typeface="Arial" panose="020B0604020202020204" pitchFamily="34" charset="0"/>
              <a:buChar char="•"/>
            </a:pPr>
            <a:endParaRPr lang="fr-FR" dirty="0"/>
          </a:p>
          <a:p>
            <a:pPr marL="285750" indent="-285750" algn="just">
              <a:buFont typeface="Arial" panose="020B0604020202020204" pitchFamily="34" charset="0"/>
              <a:buChar char="•"/>
            </a:pPr>
            <a:r>
              <a:rPr lang="fr-FR" dirty="0"/>
              <a:t>Vos commit feront désormais partie du projet principal et la prochaine fois que vous ferez un pull, ils seront dans votre branche master.</a:t>
            </a:r>
          </a:p>
        </p:txBody>
      </p:sp>
    </p:spTree>
    <p:extLst>
      <p:ext uri="{BB962C8B-B14F-4D97-AF65-F5344CB8AC3E}">
        <p14:creationId xmlns:p14="http://schemas.microsoft.com/office/powerpoint/2010/main" val="2621769531"/>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0E53EDA-3B94-4F6B-9E86-D3BB9EBB96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B35F5250-A0CD-4771-9CF7-D421B7EABAB5}"/>
              </a:ext>
            </a:extLst>
          </p:cNvPr>
          <p:cNvSpPr>
            <a:spLocks noGrp="1"/>
          </p:cNvSpPr>
          <p:nvPr>
            <p:ph type="title"/>
          </p:nvPr>
        </p:nvSpPr>
        <p:spPr>
          <a:xfrm>
            <a:off x="685799" y="1150076"/>
            <a:ext cx="3659389" cy="4557849"/>
          </a:xfrm>
        </p:spPr>
        <p:txBody>
          <a:bodyPr>
            <a:normAutofit/>
          </a:bodyPr>
          <a:lstStyle/>
          <a:p>
            <a:pPr algn="r"/>
            <a:r>
              <a:rPr lang="fr-FR" dirty="0"/>
              <a:t>Solution :</a:t>
            </a:r>
          </a:p>
        </p:txBody>
      </p:sp>
      <p:cxnSp>
        <p:nvCxnSpPr>
          <p:cNvPr id="19" name="Straight Connector 18">
            <a:extLst>
              <a:ext uri="{FF2B5EF4-FFF2-40B4-BE49-F238E27FC236}">
                <a16:creationId xmlns:a16="http://schemas.microsoft.com/office/drawing/2014/main" id="{30EFD79F-7790-479B-B7DB-BD0D8C101D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66923" y="1668780"/>
            <a:ext cx="0" cy="352044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543DF4B7-475F-4EE7-B520-F56DD6651412}"/>
              </a:ext>
            </a:extLst>
          </p:cNvPr>
          <p:cNvSpPr>
            <a:spLocks noGrp="1"/>
          </p:cNvSpPr>
          <p:nvPr>
            <p:ph idx="1"/>
          </p:nvPr>
        </p:nvSpPr>
        <p:spPr>
          <a:xfrm>
            <a:off x="4988658" y="1150076"/>
            <a:ext cx="6517543" cy="4557849"/>
          </a:xfrm>
        </p:spPr>
        <p:txBody>
          <a:bodyPr>
            <a:normAutofit/>
          </a:bodyPr>
          <a:lstStyle/>
          <a:p>
            <a:pPr marL="0" indent="0" algn="just">
              <a:buNone/>
            </a:pPr>
            <a:r>
              <a:rPr lang="fr-FR" sz="2000" dirty="0"/>
              <a:t>Système de contrôle de version : </a:t>
            </a:r>
          </a:p>
          <a:p>
            <a:pPr marL="0" indent="0" algn="just">
              <a:buNone/>
            </a:pPr>
            <a:r>
              <a:rPr lang="fr-FR" sz="2000" dirty="0"/>
              <a:t>Logiciel qui permet de suivre et de gérer les modifications apportées à un ensemble de fichiers et de ressources.</a:t>
            </a:r>
          </a:p>
        </p:txBody>
      </p:sp>
    </p:spTree>
    <p:extLst>
      <p:ext uri="{BB962C8B-B14F-4D97-AF65-F5344CB8AC3E}">
        <p14:creationId xmlns:p14="http://schemas.microsoft.com/office/powerpoint/2010/main" val="923721705"/>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2"/>
            <a:ext cx="7402285" cy="1318533"/>
          </a:xfrm>
        </p:spPr>
        <p:txBody>
          <a:bodyPr>
            <a:normAutofit/>
          </a:bodyPr>
          <a:lstStyle/>
          <a:p>
            <a:r>
              <a:rPr lang="fr-FR"/>
              <a:t>WorkFlow général GITHUB</a:t>
            </a:r>
            <a:br>
              <a:rPr lang="fr-FR"/>
            </a:br>
            <a:r>
              <a:rPr lang="fr-FR"/>
              <a:t>github </a:t>
            </a:r>
            <a:r>
              <a:rPr lang="en-US"/>
              <a:t>Readme</a:t>
            </a:r>
            <a:endParaRPr lang="fr-FR" dirty="0"/>
          </a:p>
        </p:txBody>
      </p:sp>
      <p:sp>
        <p:nvSpPr>
          <p:cNvPr id="4" name="ZoneTexte 3">
            <a:extLst>
              <a:ext uri="{FF2B5EF4-FFF2-40B4-BE49-F238E27FC236}">
                <a16:creationId xmlns:a16="http://schemas.microsoft.com/office/drawing/2014/main" id="{F9EC11D0-086D-4C5D-8A4B-8B66939D974F}"/>
              </a:ext>
            </a:extLst>
          </p:cNvPr>
          <p:cNvSpPr txBox="1"/>
          <p:nvPr/>
        </p:nvSpPr>
        <p:spPr>
          <a:xfrm>
            <a:off x="96253" y="2476530"/>
            <a:ext cx="8383604" cy="4278094"/>
          </a:xfrm>
          <a:prstGeom prst="rect">
            <a:avLst/>
          </a:prstGeom>
          <a:noFill/>
        </p:spPr>
        <p:txBody>
          <a:bodyPr wrap="square">
            <a:spAutoFit/>
          </a:bodyPr>
          <a:lstStyle/>
          <a:p>
            <a:pPr marL="285750" indent="-285750" algn="just">
              <a:buFont typeface="Arial" panose="020B0604020202020204" pitchFamily="34" charset="0"/>
              <a:buChar char="•"/>
            </a:pPr>
            <a:r>
              <a:rPr lang="fr-FR" dirty="0"/>
              <a:t>Quand vous réalisez un projet, vous voulez que n’importe quelle personne autorisée à travailler dessus puisse reproduire les mêmes résultats sans devoir à vous appeler, ni d’attendre que vous reveniez de votre congé.</a:t>
            </a:r>
          </a:p>
          <a:p>
            <a:pPr marL="285750" indent="-285750" algn="just">
              <a:spcBef>
                <a:spcPts val="1200"/>
              </a:spcBef>
              <a:buFont typeface="Arial" panose="020B0604020202020204" pitchFamily="34" charset="0"/>
              <a:buChar char="•"/>
            </a:pPr>
            <a:r>
              <a:rPr lang="fr-FR" dirty="0"/>
              <a:t>Comme quand vous allez chez IKEA, on vous mets dans le carton des notices de montage pour vos meubles.</a:t>
            </a:r>
          </a:p>
          <a:p>
            <a:pPr marL="285750" indent="-285750" algn="just">
              <a:spcBef>
                <a:spcPts val="1200"/>
              </a:spcBef>
              <a:buFont typeface="Arial" panose="020B0604020202020204" pitchFamily="34" charset="0"/>
              <a:buChar char="•"/>
            </a:pPr>
            <a:r>
              <a:rPr lang="fr-FR" dirty="0"/>
              <a:t>Le </a:t>
            </a:r>
            <a:r>
              <a:rPr lang="fr-FR" dirty="0" err="1"/>
              <a:t>ReadMe</a:t>
            </a:r>
            <a:r>
              <a:rPr lang="fr-FR" dirty="0"/>
              <a:t> doit contenir:</a:t>
            </a:r>
          </a:p>
          <a:p>
            <a:pPr marL="742950" lvl="1" indent="-285750" algn="just">
              <a:buFont typeface="Arial" panose="020B0604020202020204" pitchFamily="34" charset="0"/>
              <a:buChar char="•"/>
            </a:pPr>
            <a:r>
              <a:rPr lang="fr-FR" b="1" dirty="0"/>
              <a:t>La description </a:t>
            </a:r>
            <a:r>
              <a:rPr lang="fr-FR" dirty="0"/>
              <a:t>: Qu’est ce que c’est tout ça déjà ?</a:t>
            </a:r>
          </a:p>
          <a:p>
            <a:pPr marL="742950" lvl="1" indent="-285750" algn="just">
              <a:buFont typeface="Arial" panose="020B0604020202020204" pitchFamily="34" charset="0"/>
              <a:buChar char="•"/>
            </a:pPr>
            <a:r>
              <a:rPr lang="fr-FR" b="1" dirty="0"/>
              <a:t>Les spécificités </a:t>
            </a:r>
            <a:r>
              <a:rPr lang="fr-FR" dirty="0"/>
              <a:t>: Pourquoi ça a été fait comme ça ?</a:t>
            </a:r>
          </a:p>
          <a:p>
            <a:pPr lvl="1" algn="just"/>
            <a:r>
              <a:rPr lang="fr-FR" dirty="0"/>
              <a:t>				Quelle version devrais-je installer pour que ça marche ?</a:t>
            </a:r>
          </a:p>
          <a:p>
            <a:pPr marL="742950" lvl="1" indent="-285750" algn="just">
              <a:buFont typeface="Arial" panose="020B0604020202020204" pitchFamily="34" charset="0"/>
              <a:buChar char="•"/>
            </a:pPr>
            <a:r>
              <a:rPr lang="fr-FR" b="1" dirty="0"/>
              <a:t>Exemples</a:t>
            </a:r>
            <a:r>
              <a:rPr lang="fr-FR" dirty="0"/>
              <a:t> : Comment faire marcher ça ?</a:t>
            </a:r>
          </a:p>
          <a:p>
            <a:pPr marL="742950" lvl="1" indent="-285750" algn="just">
              <a:buFont typeface="Arial" panose="020B0604020202020204" pitchFamily="34" charset="0"/>
              <a:buChar char="•"/>
            </a:pPr>
            <a:r>
              <a:rPr lang="fr-FR" b="1" dirty="0"/>
              <a:t>Références</a:t>
            </a:r>
            <a:r>
              <a:rPr lang="fr-FR" dirty="0"/>
              <a:t> : D’où viennent ces idées (Articles scientifiques, articles internes…)</a:t>
            </a:r>
          </a:p>
          <a:p>
            <a:pPr lvl="1" algn="just"/>
            <a:r>
              <a:rPr lang="fr-FR" dirty="0"/>
              <a:t>			Qui contacter en cas de problème ?</a:t>
            </a:r>
          </a:p>
          <a:p>
            <a:pPr lvl="1" algn="just"/>
            <a:endParaRPr lang="fr-FR" dirty="0"/>
          </a:p>
          <a:p>
            <a:pPr algn="just"/>
            <a:r>
              <a:rPr lang="fr-FR" dirty="0"/>
              <a:t>					</a:t>
            </a:r>
            <a:r>
              <a:rPr lang="fr-FR" dirty="0">
                <a:hlinkClick r:id="rId3"/>
              </a:rPr>
              <a:t>https://www.makeareadme.com/</a:t>
            </a:r>
            <a:endParaRPr lang="fr-FR" dirty="0"/>
          </a:p>
        </p:txBody>
      </p:sp>
    </p:spTree>
    <p:extLst>
      <p:ext uri="{BB962C8B-B14F-4D97-AF65-F5344CB8AC3E}">
        <p14:creationId xmlns:p14="http://schemas.microsoft.com/office/powerpoint/2010/main" val="1546444019"/>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5F5250-A0CD-4771-9CF7-D421B7EABAB5}"/>
              </a:ext>
            </a:extLst>
          </p:cNvPr>
          <p:cNvSpPr>
            <a:spLocks noGrp="1"/>
          </p:cNvSpPr>
          <p:nvPr>
            <p:ph type="title"/>
          </p:nvPr>
        </p:nvSpPr>
        <p:spPr>
          <a:xfrm>
            <a:off x="965200" y="609600"/>
            <a:ext cx="7808140" cy="1099457"/>
          </a:xfrm>
        </p:spPr>
        <p:txBody>
          <a:bodyPr anchor="b">
            <a:normAutofit/>
          </a:bodyPr>
          <a:lstStyle/>
          <a:p>
            <a:r>
              <a:rPr lang="fr-FR" sz="4000"/>
              <a:t>récapitulatif</a:t>
            </a:r>
          </a:p>
        </p:txBody>
      </p:sp>
      <p:sp>
        <p:nvSpPr>
          <p:cNvPr id="3" name="Espace réservé du contenu 2">
            <a:extLst>
              <a:ext uri="{FF2B5EF4-FFF2-40B4-BE49-F238E27FC236}">
                <a16:creationId xmlns:a16="http://schemas.microsoft.com/office/drawing/2014/main" id="{543DF4B7-475F-4EE7-B520-F56DD6651412}"/>
              </a:ext>
            </a:extLst>
          </p:cNvPr>
          <p:cNvSpPr>
            <a:spLocks noGrp="1"/>
          </p:cNvSpPr>
          <p:nvPr>
            <p:ph idx="1"/>
          </p:nvPr>
        </p:nvSpPr>
        <p:spPr>
          <a:xfrm>
            <a:off x="965199" y="2142067"/>
            <a:ext cx="9055101" cy="3649133"/>
          </a:xfrm>
        </p:spPr>
        <p:txBody>
          <a:bodyPr anchor="t">
            <a:normAutofit/>
          </a:bodyPr>
          <a:lstStyle/>
          <a:p>
            <a:pPr algn="just"/>
            <a:r>
              <a:rPr lang="fr-FR" dirty="0"/>
              <a:t>Le contrôle de version consiste à gérer plusieurs versions de programmes, sites web, etc.</a:t>
            </a:r>
          </a:p>
          <a:p>
            <a:pPr algn="just"/>
            <a:r>
              <a:rPr lang="fr-FR" dirty="0"/>
              <a:t>Vous donne une "machine à remonter le temps" pour revenir aux versions précédentes.</a:t>
            </a:r>
          </a:p>
          <a:p>
            <a:pPr algn="just"/>
            <a:r>
              <a:rPr lang="fr-FR" dirty="0"/>
              <a:t>Vous offre un support important pour les différentes versions (application web, machine </a:t>
            </a:r>
            <a:r>
              <a:rPr lang="fr-FR" dirty="0" err="1"/>
              <a:t>learning</a:t>
            </a:r>
            <a:r>
              <a:rPr lang="fr-FR" dirty="0"/>
              <a:t>, etc.) d'un même projet.</a:t>
            </a:r>
          </a:p>
          <a:p>
            <a:pPr algn="just"/>
            <a:r>
              <a:rPr lang="fr-FR" dirty="0"/>
              <a:t>Simplifie grandement le travail simultané, en fusionnant les changements (en équipe).</a:t>
            </a:r>
          </a:p>
          <a:p>
            <a:pPr algn="just"/>
            <a:r>
              <a:rPr lang="fr-FR" dirty="0"/>
              <a:t>Partager votre expérience avec un recruteur.</a:t>
            </a:r>
          </a:p>
          <a:p>
            <a:pPr algn="just"/>
            <a:r>
              <a:rPr lang="fr-FR" dirty="0"/>
              <a:t>Permet d’être plus efficace, de donner un meilleur flux de travail.</a:t>
            </a:r>
          </a:p>
          <a:p>
            <a:pPr algn="just"/>
            <a:endParaRPr lang="fr-FR" dirty="0"/>
          </a:p>
          <a:p>
            <a:pPr algn="just"/>
            <a:endParaRPr lang="fr-FR" dirty="0"/>
          </a:p>
        </p:txBody>
      </p:sp>
    </p:spTree>
    <p:extLst>
      <p:ext uri="{BB962C8B-B14F-4D97-AF65-F5344CB8AC3E}">
        <p14:creationId xmlns:p14="http://schemas.microsoft.com/office/powerpoint/2010/main" val="39934520"/>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812132-56AD-436D-A522-B55990A6A8E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re 1">
            <a:extLst>
              <a:ext uri="{FF2B5EF4-FFF2-40B4-BE49-F238E27FC236}">
                <a16:creationId xmlns:a16="http://schemas.microsoft.com/office/drawing/2014/main" id="{B35F5250-A0CD-4771-9CF7-D421B7EABAB5}"/>
              </a:ext>
            </a:extLst>
          </p:cNvPr>
          <p:cNvSpPr>
            <a:spLocks noGrp="1"/>
          </p:cNvSpPr>
          <p:nvPr>
            <p:ph type="title"/>
          </p:nvPr>
        </p:nvSpPr>
        <p:spPr>
          <a:xfrm>
            <a:off x="6298482" y="2859925"/>
            <a:ext cx="3674193" cy="1050175"/>
          </a:xfrm>
        </p:spPr>
        <p:txBody>
          <a:bodyPr vert="horz" lIns="91440" tIns="45720" rIns="91440" bIns="45720" rtlCol="0" anchor="b">
            <a:normAutofit/>
          </a:bodyPr>
          <a:lstStyle/>
          <a:p>
            <a:pPr algn="ctr"/>
            <a:r>
              <a:rPr lang="en-US" sz="5400" b="1" dirty="0">
                <a:solidFill>
                  <a:srgbClr val="4472C4"/>
                </a:solidFill>
              </a:rPr>
              <a:t>- DEMO -</a:t>
            </a:r>
          </a:p>
        </p:txBody>
      </p:sp>
      <p:pic>
        <p:nvPicPr>
          <p:cNvPr id="6" name="Graphic 5" descr="Jouer">
            <a:extLst>
              <a:ext uri="{FF2B5EF4-FFF2-40B4-BE49-F238E27FC236}">
                <a16:creationId xmlns:a16="http://schemas.microsoft.com/office/drawing/2014/main" id="{3ED6E382-9FFA-49C0-8E74-F1BAA7D3FD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3464" y="1423220"/>
            <a:ext cx="3997361" cy="399736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104722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8FC1A74-2890-483E-B414-BC31F8359C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F86A2EF6-5BDA-476A-943C-82D4C0EBEA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2284214"/>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5EE41E-2933-494F-A13E-9ACC70D3A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4214"/>
          </a:xfrm>
          <a:prstGeom prst="rect">
            <a:avLst/>
          </a:prstGeom>
          <a:blipFill dpi="0" rotWithShape="1">
            <a:blip r:embed="rId2"/>
            <a:srcRect/>
            <a:tile tx="0" ty="0" sx="100000" sy="100000" flip="none" algn="tl"/>
          </a:blip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2AA1C21-100D-4D10-B79A-A9F6072E25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b="66684"/>
          <a:stretch/>
        </p:blipFill>
        <p:spPr>
          <a:xfrm>
            <a:off x="3175" y="0"/>
            <a:ext cx="12188825" cy="2284214"/>
          </a:xfrm>
          <a:prstGeom prst="rect">
            <a:avLst/>
          </a:prstGeom>
        </p:spPr>
      </p:pic>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1028700" y="653142"/>
            <a:ext cx="10131425" cy="1219200"/>
          </a:xfrm>
        </p:spPr>
        <p:txBody>
          <a:bodyPr>
            <a:normAutofit/>
          </a:bodyPr>
          <a:lstStyle/>
          <a:p>
            <a:pPr algn="ctr">
              <a:lnSpc>
                <a:spcPct val="90000"/>
              </a:lnSpc>
            </a:pPr>
            <a:r>
              <a:rPr lang="fr-FR" sz="4100" dirty="0">
                <a:solidFill>
                  <a:srgbClr val="FFFFFF"/>
                </a:solidFill>
              </a:rPr>
              <a:t>commandes </a:t>
            </a:r>
            <a:r>
              <a:rPr lang="fr-FR" sz="4100" dirty="0" err="1">
                <a:solidFill>
                  <a:srgbClr val="FFFFFF"/>
                </a:solidFill>
              </a:rPr>
              <a:t>GitHUB</a:t>
            </a:r>
            <a:endParaRPr lang="fr-FR" sz="4100" dirty="0">
              <a:solidFill>
                <a:srgbClr val="FFFFFF"/>
              </a:solidFill>
            </a:endParaRPr>
          </a:p>
        </p:txBody>
      </p:sp>
      <p:graphicFrame>
        <p:nvGraphicFramePr>
          <p:cNvPr id="5" name="Group 139">
            <a:extLst>
              <a:ext uri="{FF2B5EF4-FFF2-40B4-BE49-F238E27FC236}">
                <a16:creationId xmlns:a16="http://schemas.microsoft.com/office/drawing/2014/main" id="{4BD2C67E-3AD4-42EE-B7D3-57AA2880EB0F}"/>
              </a:ext>
            </a:extLst>
          </p:cNvPr>
          <p:cNvGraphicFramePr>
            <a:graphicFrameLocks noGrp="1"/>
          </p:cNvGraphicFramePr>
          <p:nvPr>
            <p:ph idx="1"/>
            <p:extLst>
              <p:ext uri="{D42A27DB-BD31-4B8C-83A1-F6EECF244321}">
                <p14:modId xmlns:p14="http://schemas.microsoft.com/office/powerpoint/2010/main" val="1388952518"/>
              </p:ext>
            </p:extLst>
          </p:nvPr>
        </p:nvGraphicFramePr>
        <p:xfrm>
          <a:off x="-3175" y="2284214"/>
          <a:ext cx="12192000" cy="4573784"/>
        </p:xfrm>
        <a:graphic>
          <a:graphicData uri="http://schemas.openxmlformats.org/drawingml/2006/table">
            <a:tbl>
              <a:tblPr firstRow="1" bandRow="1"/>
              <a:tblGrid>
                <a:gridCol w="5249311">
                  <a:extLst>
                    <a:ext uri="{9D8B030D-6E8A-4147-A177-3AD203B41FA5}">
                      <a16:colId xmlns:a16="http://schemas.microsoft.com/office/drawing/2014/main" val="20000"/>
                    </a:ext>
                  </a:extLst>
                </a:gridCol>
                <a:gridCol w="6942689">
                  <a:extLst>
                    <a:ext uri="{9D8B030D-6E8A-4147-A177-3AD203B41FA5}">
                      <a16:colId xmlns:a16="http://schemas.microsoft.com/office/drawing/2014/main" val="20001"/>
                    </a:ext>
                  </a:extLst>
                </a:gridCol>
              </a:tblGrid>
              <a:tr h="488333">
                <a:tc>
                  <a:txBody>
                    <a:bodyPr/>
                    <a:lstStyle/>
                    <a:p>
                      <a:pPr marL="0" marR="0" lvl="0" indent="0" algn="ctr" defTabSz="914400" rtl="0" eaLnBrk="0" fontAlgn="base" latinLnBrk="0" hangingPunct="0">
                        <a:lnSpc>
                          <a:spcPct val="100000"/>
                        </a:lnSpc>
                        <a:spcBef>
                          <a:spcPct val="20000"/>
                        </a:spcBef>
                        <a:spcAft>
                          <a:spcPct val="0"/>
                        </a:spcAft>
                        <a:buClr>
                          <a:srgbClr val="BD0901"/>
                        </a:buClr>
                        <a:buSzPct val="100000"/>
                        <a:buFontTx/>
                        <a:buNone/>
                        <a:tabLst/>
                      </a:pPr>
                      <a:r>
                        <a:rPr kumimoji="0" lang="en-US" sz="1500" b="1" i="0" u="none" strike="noStrike" cap="none" normalizeH="0" baseline="0" dirty="0">
                          <a:ln>
                            <a:noFill/>
                          </a:ln>
                          <a:solidFill>
                            <a:srgbClr val="262626"/>
                          </a:solidFill>
                          <a:effectLst/>
                          <a:latin typeface="Calibri" pitchFamily="34" charset="0"/>
                        </a:rPr>
                        <a:t>command</a:t>
                      </a:r>
                    </a:p>
                  </a:txBody>
                  <a:tcPr marL="68759" marR="68759" marT="34364" marB="343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rgbClr val="BD0901"/>
                        </a:buClr>
                        <a:buSzPct val="100000"/>
                        <a:buFontTx/>
                        <a:buNone/>
                        <a:tabLst/>
                      </a:pPr>
                      <a:r>
                        <a:rPr kumimoji="0" lang="en-US" sz="1500" b="1" i="0" u="none" strike="noStrike" cap="none" normalizeH="0" baseline="0" dirty="0">
                          <a:ln>
                            <a:noFill/>
                          </a:ln>
                          <a:solidFill>
                            <a:srgbClr val="262626"/>
                          </a:solidFill>
                          <a:effectLst/>
                          <a:latin typeface="Calibri" pitchFamily="34" charset="0"/>
                        </a:rPr>
                        <a:t>description</a:t>
                      </a:r>
                    </a:p>
                  </a:txBody>
                  <a:tcPr marL="68759" marR="68759" marT="34364" marB="343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3939">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a:ln>
                            <a:noFill/>
                          </a:ln>
                          <a:solidFill>
                            <a:schemeClr val="tx1"/>
                          </a:solidFill>
                          <a:effectLst/>
                          <a:latin typeface="Consolas" pitchFamily="49" charset="0"/>
                        </a:rPr>
                        <a:t> </a:t>
                      </a:r>
                      <a:r>
                        <a:rPr kumimoji="0" lang="en-US" sz="1400" b="0" i="0" u="none" strike="noStrike" cap="none" normalizeH="0" baseline="0" err="1">
                          <a:ln>
                            <a:noFill/>
                          </a:ln>
                          <a:solidFill>
                            <a:schemeClr val="tx1"/>
                          </a:solidFill>
                          <a:effectLst/>
                          <a:latin typeface="Consolas" pitchFamily="49" charset="0"/>
                        </a:rPr>
                        <a:t>git</a:t>
                      </a:r>
                      <a:r>
                        <a:rPr kumimoji="0" lang="en-US" sz="1400" b="0" i="0" u="none" strike="noStrike" cap="none" normalizeH="0" baseline="0">
                          <a:ln>
                            <a:noFill/>
                          </a:ln>
                          <a:solidFill>
                            <a:schemeClr val="tx1"/>
                          </a:solidFill>
                          <a:effectLst/>
                          <a:latin typeface="Consolas" pitchFamily="49" charset="0"/>
                        </a:rPr>
                        <a:t> clone </a:t>
                      </a:r>
                      <a:r>
                        <a:rPr kumimoji="0" lang="en-US" sz="1400" b="1" i="1" u="none" strike="noStrike" cap="none" normalizeH="0" baseline="0" err="1">
                          <a:ln>
                            <a:noFill/>
                          </a:ln>
                          <a:solidFill>
                            <a:schemeClr val="tx1"/>
                          </a:solidFill>
                          <a:effectLst/>
                          <a:latin typeface="Consolas" pitchFamily="49" charset="0"/>
                        </a:rPr>
                        <a:t>url</a:t>
                      </a:r>
                      <a:r>
                        <a:rPr kumimoji="0" lang="en-US" sz="1400" b="1" i="1" u="none" strike="noStrike" cap="none" normalizeH="0" baseline="0">
                          <a:ln>
                            <a:noFill/>
                          </a:ln>
                          <a:solidFill>
                            <a:schemeClr val="tx1"/>
                          </a:solidFill>
                          <a:effectLst/>
                          <a:latin typeface="Consolas" pitchFamily="49" charset="0"/>
                        </a:rPr>
                        <a:t> [</a:t>
                      </a:r>
                      <a:r>
                        <a:rPr kumimoji="0" lang="en-US" sz="1400" b="1" i="1" u="none" strike="noStrike" cap="none" normalizeH="0" baseline="0" err="1">
                          <a:ln>
                            <a:noFill/>
                          </a:ln>
                          <a:solidFill>
                            <a:schemeClr val="tx1"/>
                          </a:solidFill>
                          <a:effectLst/>
                          <a:latin typeface="Consolas" pitchFamily="49" charset="0"/>
                        </a:rPr>
                        <a:t>dir</a:t>
                      </a:r>
                      <a:r>
                        <a:rPr kumimoji="0" lang="en-US" sz="1400" b="1" i="1" u="none" strike="noStrike" cap="none" normalizeH="0" baseline="0">
                          <a:ln>
                            <a:noFill/>
                          </a:ln>
                          <a:solidFill>
                            <a:schemeClr val="tx1"/>
                          </a:solidFill>
                          <a:effectLst/>
                          <a:latin typeface="Consolas" pitchFamily="49" charset="0"/>
                        </a:rPr>
                        <a:t>]</a:t>
                      </a:r>
                    </a:p>
                  </a:txBody>
                  <a:tcPr marL="68759" marR="68759" marT="34364" marB="343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dirty="0">
                          <a:ln>
                            <a:noFill/>
                          </a:ln>
                          <a:solidFill>
                            <a:schemeClr val="tx1"/>
                          </a:solidFill>
                          <a:effectLst/>
                          <a:latin typeface="Calibri" pitchFamily="34" charset="0"/>
                        </a:rPr>
                        <a:t>copy a git repository so you can add to it</a:t>
                      </a:r>
                    </a:p>
                  </a:txBody>
                  <a:tcPr marL="68759" marR="68759" marT="34364" marB="343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1"/>
                  </a:ext>
                </a:extLst>
              </a:tr>
              <a:tr h="453939">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a:ln>
                            <a:noFill/>
                          </a:ln>
                          <a:solidFill>
                            <a:schemeClr val="tx1"/>
                          </a:solidFill>
                          <a:effectLst/>
                          <a:latin typeface="Consolas" pitchFamily="49" charset="0"/>
                        </a:rPr>
                        <a:t> </a:t>
                      </a:r>
                      <a:r>
                        <a:rPr kumimoji="0" lang="en-US" sz="1500" b="0" i="0" u="none" strike="noStrike" cap="none" normalizeH="0" baseline="0" err="1">
                          <a:ln>
                            <a:noFill/>
                          </a:ln>
                          <a:solidFill>
                            <a:schemeClr val="tx1"/>
                          </a:solidFill>
                          <a:effectLst/>
                          <a:latin typeface="Consolas" pitchFamily="49" charset="0"/>
                        </a:rPr>
                        <a:t>git</a:t>
                      </a:r>
                      <a:r>
                        <a:rPr kumimoji="0" lang="en-US" sz="1500" b="0" i="0" u="none" strike="noStrike" cap="none" normalizeH="0" baseline="0">
                          <a:ln>
                            <a:noFill/>
                          </a:ln>
                          <a:solidFill>
                            <a:schemeClr val="tx1"/>
                          </a:solidFill>
                          <a:effectLst/>
                          <a:latin typeface="Consolas" pitchFamily="49" charset="0"/>
                        </a:rPr>
                        <a:t> add </a:t>
                      </a:r>
                      <a:r>
                        <a:rPr kumimoji="0" lang="en-US" sz="1500" b="1" i="1" u="none" strike="noStrike" cap="none" normalizeH="0" baseline="0">
                          <a:ln>
                            <a:noFill/>
                          </a:ln>
                          <a:solidFill>
                            <a:schemeClr val="tx1"/>
                          </a:solidFill>
                          <a:effectLst/>
                          <a:latin typeface="Consolas" pitchFamily="49" charset="0"/>
                        </a:rPr>
                        <a:t>files</a:t>
                      </a:r>
                    </a:p>
                  </a:txBody>
                  <a:tcPr marL="68759" marR="68759" marT="34364" marB="343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dirty="0">
                          <a:ln>
                            <a:noFill/>
                          </a:ln>
                          <a:solidFill>
                            <a:schemeClr val="tx1"/>
                          </a:solidFill>
                          <a:effectLst/>
                          <a:latin typeface="Calibri" pitchFamily="34" charset="0"/>
                        </a:rPr>
                        <a:t>adds file contents to the staging area</a:t>
                      </a:r>
                    </a:p>
                  </a:txBody>
                  <a:tcPr marL="68759" marR="68759" marT="34364" marB="343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2"/>
                  </a:ext>
                </a:extLst>
              </a:tr>
              <a:tr h="453939">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a:ln>
                            <a:noFill/>
                          </a:ln>
                          <a:solidFill>
                            <a:schemeClr val="tx1"/>
                          </a:solidFill>
                          <a:effectLst/>
                          <a:latin typeface="Consolas" pitchFamily="49" charset="0"/>
                        </a:rPr>
                        <a:t> git commit</a:t>
                      </a:r>
                      <a:endParaRPr kumimoji="0" lang="en-US" sz="1500" b="1" i="1" u="none" strike="noStrike" cap="none" normalizeH="0" baseline="0" dirty="0">
                        <a:ln>
                          <a:noFill/>
                        </a:ln>
                        <a:solidFill>
                          <a:schemeClr val="tx1"/>
                        </a:solidFill>
                        <a:effectLst/>
                        <a:latin typeface="Consolas" pitchFamily="49" charset="0"/>
                      </a:endParaRPr>
                    </a:p>
                  </a:txBody>
                  <a:tcPr marL="68759" marR="68759" marT="34364" marB="343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dirty="0">
                          <a:ln>
                            <a:noFill/>
                          </a:ln>
                          <a:solidFill>
                            <a:schemeClr val="tx1"/>
                          </a:solidFill>
                          <a:effectLst/>
                          <a:latin typeface="Calibri" pitchFamily="34" charset="0"/>
                        </a:rPr>
                        <a:t>records a snapshot of the staging area</a:t>
                      </a:r>
                    </a:p>
                  </a:txBody>
                  <a:tcPr marL="68759" marR="68759" marT="34364" marB="343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3"/>
                  </a:ext>
                </a:extLst>
              </a:tr>
              <a:tr h="453939">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a:ln>
                            <a:noFill/>
                          </a:ln>
                          <a:solidFill>
                            <a:schemeClr val="tx1"/>
                          </a:solidFill>
                          <a:effectLst/>
                          <a:latin typeface="Consolas" pitchFamily="49" charset="0"/>
                        </a:rPr>
                        <a:t> git status</a:t>
                      </a:r>
                      <a:endParaRPr kumimoji="0" lang="en-US" sz="1500" b="1" i="1" u="none" strike="noStrike" cap="none" normalizeH="0" baseline="0" dirty="0">
                        <a:ln>
                          <a:noFill/>
                        </a:ln>
                        <a:solidFill>
                          <a:schemeClr val="tx1"/>
                        </a:solidFill>
                        <a:effectLst/>
                        <a:latin typeface="Consolas" pitchFamily="49" charset="0"/>
                      </a:endParaRPr>
                    </a:p>
                  </a:txBody>
                  <a:tcPr marL="68759" marR="68759" marT="34364" marB="343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dirty="0">
                          <a:ln>
                            <a:noFill/>
                          </a:ln>
                          <a:solidFill>
                            <a:schemeClr val="tx1"/>
                          </a:solidFill>
                          <a:effectLst/>
                          <a:latin typeface="Calibri" pitchFamily="34" charset="0"/>
                        </a:rPr>
                        <a:t>view the status of your files in the working directory and staging area</a:t>
                      </a:r>
                    </a:p>
                  </a:txBody>
                  <a:tcPr marL="68759" marR="68759" marT="34364" marB="343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4"/>
                  </a:ext>
                </a:extLst>
              </a:tr>
              <a:tr h="453939">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dirty="0">
                          <a:ln>
                            <a:noFill/>
                          </a:ln>
                          <a:solidFill>
                            <a:schemeClr val="tx1"/>
                          </a:solidFill>
                          <a:effectLst/>
                          <a:latin typeface="Consolas" pitchFamily="49" charset="0"/>
                        </a:rPr>
                        <a:t> </a:t>
                      </a:r>
                      <a:r>
                        <a:rPr kumimoji="0" lang="en-US" sz="1400" b="0" i="0" u="none" strike="noStrike" cap="none" normalizeH="0" baseline="0" dirty="0">
                          <a:ln>
                            <a:noFill/>
                          </a:ln>
                          <a:solidFill>
                            <a:schemeClr val="tx1"/>
                          </a:solidFill>
                          <a:effectLst/>
                          <a:latin typeface="Consolas" pitchFamily="49" charset="0"/>
                        </a:rPr>
                        <a:t>git diff</a:t>
                      </a:r>
                      <a:endParaRPr kumimoji="0" lang="en-US" sz="1400" b="1" i="1" u="none" strike="noStrike" cap="none" normalizeH="0" baseline="0" dirty="0">
                        <a:ln>
                          <a:noFill/>
                        </a:ln>
                        <a:solidFill>
                          <a:schemeClr val="tx1"/>
                        </a:solidFill>
                        <a:effectLst/>
                        <a:latin typeface="Consolas" pitchFamily="49" charset="0"/>
                      </a:endParaRPr>
                    </a:p>
                  </a:txBody>
                  <a:tcPr marL="68759" marR="68759" marT="34364" marB="343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dirty="0">
                          <a:ln>
                            <a:noFill/>
                          </a:ln>
                          <a:solidFill>
                            <a:schemeClr val="tx1"/>
                          </a:solidFill>
                          <a:effectLst/>
                          <a:latin typeface="Calibri" pitchFamily="34" charset="0"/>
                        </a:rPr>
                        <a:t>shows diff of what is staged and what is modified but </a:t>
                      </a:r>
                      <a:r>
                        <a:rPr kumimoji="0" lang="en-US" sz="1500" b="0" i="0" u="none" strike="noStrike" cap="none" normalizeH="0" baseline="0" dirty="0" err="1">
                          <a:ln>
                            <a:noFill/>
                          </a:ln>
                          <a:solidFill>
                            <a:schemeClr val="tx1"/>
                          </a:solidFill>
                          <a:effectLst/>
                          <a:latin typeface="Calibri" pitchFamily="34" charset="0"/>
                        </a:rPr>
                        <a:t>unstaged</a:t>
                      </a:r>
                      <a:endParaRPr kumimoji="0" lang="en-US" sz="1500" b="0" i="0" u="none" strike="noStrike" cap="none" normalizeH="0" baseline="0" dirty="0">
                        <a:ln>
                          <a:noFill/>
                        </a:ln>
                        <a:solidFill>
                          <a:schemeClr val="tx1"/>
                        </a:solidFill>
                        <a:effectLst/>
                        <a:latin typeface="Calibri" pitchFamily="34" charset="0"/>
                      </a:endParaRPr>
                    </a:p>
                  </a:txBody>
                  <a:tcPr marL="68759" marR="68759" marT="34364" marB="343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5"/>
                  </a:ext>
                </a:extLst>
              </a:tr>
              <a:tr h="453939">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a:ln>
                            <a:noFill/>
                          </a:ln>
                          <a:solidFill>
                            <a:schemeClr val="tx1"/>
                          </a:solidFill>
                          <a:effectLst/>
                          <a:latin typeface="Consolas" pitchFamily="49" charset="0"/>
                        </a:rPr>
                        <a:t> </a:t>
                      </a:r>
                      <a:r>
                        <a:rPr kumimoji="0" lang="en-US" sz="1500" b="0" i="0" u="none" strike="noStrike" cap="none" normalizeH="0" baseline="0" err="1">
                          <a:ln>
                            <a:noFill/>
                          </a:ln>
                          <a:solidFill>
                            <a:schemeClr val="tx1"/>
                          </a:solidFill>
                          <a:effectLst/>
                          <a:latin typeface="Consolas" pitchFamily="49" charset="0"/>
                        </a:rPr>
                        <a:t>git</a:t>
                      </a:r>
                      <a:r>
                        <a:rPr kumimoji="0" lang="en-US" sz="1500" b="0" i="0" u="none" strike="noStrike" cap="none" normalizeH="0" baseline="0">
                          <a:ln>
                            <a:noFill/>
                          </a:ln>
                          <a:solidFill>
                            <a:schemeClr val="tx1"/>
                          </a:solidFill>
                          <a:effectLst/>
                          <a:latin typeface="Consolas" pitchFamily="49" charset="0"/>
                        </a:rPr>
                        <a:t> help </a:t>
                      </a:r>
                      <a:r>
                        <a:rPr kumimoji="0" lang="en-US" sz="1500" b="1" i="1" u="none" strike="noStrike" cap="none" normalizeH="0" baseline="0">
                          <a:ln>
                            <a:noFill/>
                          </a:ln>
                          <a:solidFill>
                            <a:schemeClr val="tx1"/>
                          </a:solidFill>
                          <a:effectLst/>
                          <a:latin typeface="Consolas" pitchFamily="49" charset="0"/>
                        </a:rPr>
                        <a:t>[command]</a:t>
                      </a:r>
                    </a:p>
                  </a:txBody>
                  <a:tcPr marL="68759" marR="68759" marT="34364" marB="343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dirty="0">
                          <a:ln>
                            <a:noFill/>
                          </a:ln>
                          <a:solidFill>
                            <a:schemeClr val="tx1"/>
                          </a:solidFill>
                          <a:effectLst/>
                          <a:latin typeface="Calibri" pitchFamily="34" charset="0"/>
                        </a:rPr>
                        <a:t>get help info about a particular command</a:t>
                      </a:r>
                    </a:p>
                  </a:txBody>
                  <a:tcPr marL="68759" marR="68759" marT="34364" marB="343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3939">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dirty="0">
                          <a:ln>
                            <a:noFill/>
                          </a:ln>
                          <a:solidFill>
                            <a:schemeClr val="tx1"/>
                          </a:solidFill>
                          <a:effectLst/>
                          <a:latin typeface="Consolas" pitchFamily="49" charset="0"/>
                        </a:rPr>
                        <a:t> git pull</a:t>
                      </a:r>
                      <a:endParaRPr kumimoji="0" lang="en-US" sz="1500" b="1" i="1" u="none" strike="noStrike" cap="none" normalizeH="0" baseline="0" dirty="0">
                        <a:ln>
                          <a:noFill/>
                        </a:ln>
                        <a:solidFill>
                          <a:schemeClr val="tx1"/>
                        </a:solidFill>
                        <a:effectLst/>
                        <a:latin typeface="Consolas" pitchFamily="49" charset="0"/>
                      </a:endParaRPr>
                    </a:p>
                  </a:txBody>
                  <a:tcPr marL="68759" marR="68759" marT="34364" marB="343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dirty="0">
                          <a:ln>
                            <a:noFill/>
                          </a:ln>
                          <a:solidFill>
                            <a:schemeClr val="tx1"/>
                          </a:solidFill>
                          <a:effectLst/>
                          <a:latin typeface="Calibri" pitchFamily="34" charset="0"/>
                        </a:rPr>
                        <a:t>fetch from a remote repo and try to merge into the current branch</a:t>
                      </a:r>
                    </a:p>
                  </a:txBody>
                  <a:tcPr marL="68759" marR="68759" marT="34364" marB="343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7"/>
                  </a:ext>
                </a:extLst>
              </a:tr>
              <a:tr h="453939">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a:ln>
                            <a:noFill/>
                          </a:ln>
                          <a:solidFill>
                            <a:schemeClr val="tx1"/>
                          </a:solidFill>
                          <a:effectLst/>
                          <a:latin typeface="Consolas" pitchFamily="49" charset="0"/>
                        </a:rPr>
                        <a:t> git push</a:t>
                      </a:r>
                      <a:endParaRPr kumimoji="0" lang="en-US" sz="1500" b="1" i="1" u="none" strike="noStrike" cap="none" normalizeH="0" baseline="0">
                        <a:ln>
                          <a:noFill/>
                        </a:ln>
                        <a:solidFill>
                          <a:schemeClr val="tx1"/>
                        </a:solidFill>
                        <a:effectLst/>
                        <a:latin typeface="Consolas" pitchFamily="49" charset="0"/>
                      </a:endParaRPr>
                    </a:p>
                  </a:txBody>
                  <a:tcPr marL="68759" marR="68759" marT="34364" marB="34364"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l" defTabSz="914400" rtl="0" eaLnBrk="0" fontAlgn="base" latinLnBrk="0" hangingPunct="0">
                        <a:lnSpc>
                          <a:spcPct val="90000"/>
                        </a:lnSpc>
                        <a:spcBef>
                          <a:spcPct val="20000"/>
                        </a:spcBef>
                        <a:spcAft>
                          <a:spcPct val="0"/>
                        </a:spcAft>
                        <a:buClr>
                          <a:srgbClr val="BD0901"/>
                        </a:buClr>
                        <a:buSzPct val="100000"/>
                        <a:buFontTx/>
                        <a:buNone/>
                        <a:tabLst/>
                      </a:pPr>
                      <a:r>
                        <a:rPr kumimoji="0" lang="en-US" sz="1500" b="0" i="0" u="none" strike="noStrike" cap="none" normalizeH="0" baseline="0" dirty="0">
                          <a:ln>
                            <a:noFill/>
                          </a:ln>
                          <a:solidFill>
                            <a:schemeClr val="tx1"/>
                          </a:solidFill>
                          <a:effectLst/>
                          <a:latin typeface="Calibri" pitchFamily="34" charset="0"/>
                        </a:rPr>
                        <a:t>push your new branches and data to a remote repository</a:t>
                      </a:r>
                    </a:p>
                  </a:txBody>
                  <a:tcPr marL="68759" marR="68759" marT="34364" marB="3436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0008"/>
                  </a:ext>
                </a:extLst>
              </a:tr>
              <a:tr h="453939">
                <a:tc gridSpan="2">
                  <a:txBody>
                    <a:bodyPr/>
                    <a:lstStyle/>
                    <a:p>
                      <a:pPr marL="0" marR="0" lvl="0" indent="0" algn="ctr" defTabSz="914400" rtl="0" eaLnBrk="0" fontAlgn="base" latinLnBrk="0" hangingPunct="0">
                        <a:lnSpc>
                          <a:spcPct val="100000"/>
                        </a:lnSpc>
                        <a:spcBef>
                          <a:spcPct val="20000"/>
                        </a:spcBef>
                        <a:spcAft>
                          <a:spcPct val="0"/>
                        </a:spcAft>
                        <a:buClr>
                          <a:srgbClr val="BD0901"/>
                        </a:buClr>
                        <a:buSzPct val="100000"/>
                        <a:buFontTx/>
                        <a:buNone/>
                        <a:tabLst/>
                      </a:pPr>
                      <a:r>
                        <a:rPr kumimoji="0" lang="en-US" sz="1400" b="0" i="0" u="none" strike="noStrike" cap="none" normalizeH="0" baseline="0" dirty="0">
                          <a:ln>
                            <a:noFill/>
                          </a:ln>
                          <a:solidFill>
                            <a:srgbClr val="262626"/>
                          </a:solidFill>
                          <a:effectLst/>
                          <a:latin typeface="Calibri" pitchFamily="34" charset="0"/>
                        </a:rPr>
                        <a:t>others:</a:t>
                      </a:r>
                      <a:r>
                        <a:rPr kumimoji="0" lang="en-US" sz="1400" b="0" i="0" u="none" strike="noStrike" cap="none" normalizeH="0" baseline="0" dirty="0">
                          <a:ln>
                            <a:noFill/>
                          </a:ln>
                          <a:solidFill>
                            <a:srgbClr val="262626"/>
                          </a:solidFill>
                          <a:effectLst/>
                          <a:latin typeface="Consolas" pitchFamily="49" charset="0"/>
                        </a:rPr>
                        <a:t> </a:t>
                      </a:r>
                      <a:r>
                        <a:rPr kumimoji="0" lang="en-US" sz="1400" b="0" i="0" u="none" strike="noStrike" cap="none" normalizeH="0" baseline="0" dirty="0" err="1">
                          <a:ln>
                            <a:noFill/>
                          </a:ln>
                          <a:solidFill>
                            <a:srgbClr val="262626"/>
                          </a:solidFill>
                          <a:effectLst/>
                          <a:latin typeface="Consolas" pitchFamily="49" charset="0"/>
                        </a:rPr>
                        <a:t>init</a:t>
                      </a:r>
                      <a:r>
                        <a:rPr kumimoji="0" lang="en-US" sz="1400" b="0" i="0" u="none" strike="noStrike" cap="none" normalizeH="0" baseline="0" dirty="0">
                          <a:ln>
                            <a:noFill/>
                          </a:ln>
                          <a:solidFill>
                            <a:srgbClr val="262626"/>
                          </a:solidFill>
                          <a:effectLst/>
                          <a:latin typeface="Consolas" pitchFamily="49" charset="0"/>
                        </a:rPr>
                        <a:t>, reset, branch, checkout, merge, log, tag</a:t>
                      </a:r>
                    </a:p>
                  </a:txBody>
                  <a:tcPr marL="68759" marR="68759" marT="34364" marB="3436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9"/>
                  </a:ext>
                </a:extLst>
              </a:tr>
            </a:tbl>
          </a:graphicData>
        </a:graphic>
      </p:graphicFrame>
      <p:pic>
        <p:nvPicPr>
          <p:cNvPr id="6" name="Graphique 5" descr="Avertissement avec un remplissage uni">
            <a:extLst>
              <a:ext uri="{FF2B5EF4-FFF2-40B4-BE49-F238E27FC236}">
                <a16:creationId xmlns:a16="http://schemas.microsoft.com/office/drawing/2014/main" id="{14C34D24-C148-48E5-B64A-775A8A5856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1875" y="805542"/>
            <a:ext cx="914400" cy="914400"/>
          </a:xfrm>
          <a:prstGeom prst="rect">
            <a:avLst/>
          </a:prstGeom>
        </p:spPr>
      </p:pic>
    </p:spTree>
    <p:extLst>
      <p:ext uri="{BB962C8B-B14F-4D97-AF65-F5344CB8AC3E}">
        <p14:creationId xmlns:p14="http://schemas.microsoft.com/office/powerpoint/2010/main" val="159240564"/>
      </p:ext>
    </p:extLst>
  </p:cSld>
  <p:clrMapOvr>
    <a:overrideClrMapping bg1="lt1" tx1="dk1" bg2="lt2" tx2="dk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0" name="Rectangle 39">
            <a:extLst>
              <a:ext uri="{FF2B5EF4-FFF2-40B4-BE49-F238E27FC236}">
                <a16:creationId xmlns:a16="http://schemas.microsoft.com/office/drawing/2014/main" id="{DF4972D9-F510-4C84-8BDA-31BAECC23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9C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D8E2D96C-A214-42D7-8C0F-E4CCBD8C39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C746F4-1536-4E83-B247-DD6BBE09C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7" y="636104"/>
            <a:ext cx="10905803" cy="5585792"/>
          </a:xfrm>
          <a:prstGeom prst="rect">
            <a:avLst/>
          </a:prstGeom>
          <a:solidFill>
            <a:schemeClr val="tx1"/>
          </a:solidFill>
          <a:ln cap="sq">
            <a:noFill/>
            <a:miter lim="800000"/>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ZoneTexte 40">
            <a:extLst>
              <a:ext uri="{FF2B5EF4-FFF2-40B4-BE49-F238E27FC236}">
                <a16:creationId xmlns:a16="http://schemas.microsoft.com/office/drawing/2014/main" id="{9E3DEDA9-00EA-40E2-8392-EDAE7A9FDAFF}"/>
              </a:ext>
            </a:extLst>
          </p:cNvPr>
          <p:cNvSpPr txBox="1"/>
          <p:nvPr/>
        </p:nvSpPr>
        <p:spPr>
          <a:xfrm>
            <a:off x="761927" y="904499"/>
            <a:ext cx="361758" cy="369332"/>
          </a:xfrm>
          <a:prstGeom prst="rect">
            <a:avLst/>
          </a:prstGeom>
          <a:noFill/>
        </p:spPr>
        <p:txBody>
          <a:bodyPr wrap="square">
            <a:spAutoFit/>
          </a:bodyPr>
          <a:lstStyle/>
          <a:p>
            <a:r>
              <a:rPr lang="fr-FR" sz="1800" dirty="0">
                <a:solidFill>
                  <a:schemeClr val="bg2"/>
                </a:solidFill>
                <a:highlight>
                  <a:srgbClr val="C0C0C0"/>
                </a:highlight>
              </a:rPr>
              <a:t>1</a:t>
            </a:r>
            <a:endParaRPr lang="fr-FR" dirty="0">
              <a:highlight>
                <a:srgbClr val="C0C0C0"/>
              </a:highlight>
            </a:endParaRPr>
          </a:p>
        </p:txBody>
      </p:sp>
      <p:sp>
        <p:nvSpPr>
          <p:cNvPr id="46" name="ZoneTexte 45">
            <a:extLst>
              <a:ext uri="{FF2B5EF4-FFF2-40B4-BE49-F238E27FC236}">
                <a16:creationId xmlns:a16="http://schemas.microsoft.com/office/drawing/2014/main" id="{0527C6C7-DE8A-4994-BA5A-6F94BDE8EEC4}"/>
              </a:ext>
            </a:extLst>
          </p:cNvPr>
          <p:cNvSpPr txBox="1"/>
          <p:nvPr/>
        </p:nvSpPr>
        <p:spPr>
          <a:xfrm>
            <a:off x="761927" y="1407294"/>
            <a:ext cx="361758" cy="369332"/>
          </a:xfrm>
          <a:prstGeom prst="rect">
            <a:avLst/>
          </a:prstGeom>
          <a:noFill/>
        </p:spPr>
        <p:txBody>
          <a:bodyPr wrap="square">
            <a:spAutoFit/>
          </a:bodyPr>
          <a:lstStyle/>
          <a:p>
            <a:r>
              <a:rPr lang="fr-FR" sz="1800" dirty="0">
                <a:solidFill>
                  <a:schemeClr val="bg2"/>
                </a:solidFill>
                <a:highlight>
                  <a:srgbClr val="C0C0C0"/>
                </a:highlight>
              </a:rPr>
              <a:t>2</a:t>
            </a:r>
            <a:endParaRPr lang="fr-FR" dirty="0">
              <a:highlight>
                <a:srgbClr val="C0C0C0"/>
              </a:highlight>
            </a:endParaRPr>
          </a:p>
        </p:txBody>
      </p:sp>
      <p:sp>
        <p:nvSpPr>
          <p:cNvPr id="47" name="ZoneTexte 46">
            <a:extLst>
              <a:ext uri="{FF2B5EF4-FFF2-40B4-BE49-F238E27FC236}">
                <a16:creationId xmlns:a16="http://schemas.microsoft.com/office/drawing/2014/main" id="{54003F35-54A5-40EA-9A1A-9CCE22CB83FA}"/>
              </a:ext>
            </a:extLst>
          </p:cNvPr>
          <p:cNvSpPr txBox="1"/>
          <p:nvPr/>
        </p:nvSpPr>
        <p:spPr>
          <a:xfrm>
            <a:off x="7514589" y="1619238"/>
            <a:ext cx="361758" cy="369332"/>
          </a:xfrm>
          <a:prstGeom prst="rect">
            <a:avLst/>
          </a:prstGeom>
          <a:noFill/>
        </p:spPr>
        <p:txBody>
          <a:bodyPr wrap="square">
            <a:spAutoFit/>
          </a:bodyPr>
          <a:lstStyle/>
          <a:p>
            <a:r>
              <a:rPr lang="fr-FR" sz="1800" dirty="0">
                <a:solidFill>
                  <a:schemeClr val="bg2"/>
                </a:solidFill>
                <a:highlight>
                  <a:srgbClr val="C0C0C0"/>
                </a:highlight>
              </a:rPr>
              <a:t>3</a:t>
            </a:r>
            <a:endParaRPr lang="fr-FR" dirty="0">
              <a:highlight>
                <a:srgbClr val="C0C0C0"/>
              </a:highlight>
            </a:endParaRPr>
          </a:p>
        </p:txBody>
      </p:sp>
      <p:sp>
        <p:nvSpPr>
          <p:cNvPr id="49" name="ZoneTexte 48">
            <a:extLst>
              <a:ext uri="{FF2B5EF4-FFF2-40B4-BE49-F238E27FC236}">
                <a16:creationId xmlns:a16="http://schemas.microsoft.com/office/drawing/2014/main" id="{9597B5AF-687E-4E01-AC66-AF5FA5DE71D0}"/>
              </a:ext>
            </a:extLst>
          </p:cNvPr>
          <p:cNvSpPr txBox="1"/>
          <p:nvPr/>
        </p:nvSpPr>
        <p:spPr>
          <a:xfrm>
            <a:off x="752302" y="2320950"/>
            <a:ext cx="361758" cy="369332"/>
          </a:xfrm>
          <a:prstGeom prst="rect">
            <a:avLst/>
          </a:prstGeom>
          <a:noFill/>
        </p:spPr>
        <p:txBody>
          <a:bodyPr wrap="square">
            <a:spAutoFit/>
          </a:bodyPr>
          <a:lstStyle/>
          <a:p>
            <a:r>
              <a:rPr lang="fr-FR" sz="1800" dirty="0">
                <a:solidFill>
                  <a:schemeClr val="bg2"/>
                </a:solidFill>
                <a:highlight>
                  <a:srgbClr val="C0C0C0"/>
                </a:highlight>
              </a:rPr>
              <a:t>5</a:t>
            </a:r>
            <a:endParaRPr lang="fr-FR" dirty="0">
              <a:highlight>
                <a:srgbClr val="C0C0C0"/>
              </a:highlight>
            </a:endParaRPr>
          </a:p>
        </p:txBody>
      </p:sp>
      <p:pic>
        <p:nvPicPr>
          <p:cNvPr id="3" name="Image 2">
            <a:extLst>
              <a:ext uri="{FF2B5EF4-FFF2-40B4-BE49-F238E27FC236}">
                <a16:creationId xmlns:a16="http://schemas.microsoft.com/office/drawing/2014/main" id="{A5BACB2C-267B-4BD5-AF8F-F516F1433699}"/>
              </a:ext>
            </a:extLst>
          </p:cNvPr>
          <p:cNvPicPr>
            <a:picLocks noChangeAspect="1"/>
          </p:cNvPicPr>
          <p:nvPr/>
        </p:nvPicPr>
        <p:blipFill>
          <a:blip r:embed="rId3"/>
          <a:stretch>
            <a:fillRect/>
          </a:stretch>
        </p:blipFill>
        <p:spPr>
          <a:xfrm>
            <a:off x="7847779" y="904499"/>
            <a:ext cx="2459657" cy="2435543"/>
          </a:xfrm>
          <a:prstGeom prst="rect">
            <a:avLst/>
          </a:prstGeom>
          <a:ln w="19050">
            <a:solidFill>
              <a:schemeClr val="accent1">
                <a:lumMod val="60000"/>
                <a:lumOff val="40000"/>
              </a:schemeClr>
            </a:solidFill>
          </a:ln>
        </p:spPr>
      </p:pic>
      <p:pic>
        <p:nvPicPr>
          <p:cNvPr id="6" name="Image 5">
            <a:extLst>
              <a:ext uri="{FF2B5EF4-FFF2-40B4-BE49-F238E27FC236}">
                <a16:creationId xmlns:a16="http://schemas.microsoft.com/office/drawing/2014/main" id="{3886073E-7B2D-4789-84AC-15FC15138903}"/>
              </a:ext>
            </a:extLst>
          </p:cNvPr>
          <p:cNvPicPr>
            <a:picLocks noChangeAspect="1"/>
          </p:cNvPicPr>
          <p:nvPr/>
        </p:nvPicPr>
        <p:blipFill rotWithShape="1">
          <a:blip r:embed="rId4"/>
          <a:srcRect t="3455" b="1"/>
          <a:stretch/>
        </p:blipFill>
        <p:spPr>
          <a:xfrm>
            <a:off x="1108524" y="929019"/>
            <a:ext cx="5566650" cy="805325"/>
          </a:xfrm>
          <a:prstGeom prst="rect">
            <a:avLst/>
          </a:prstGeom>
          <a:ln w="28575">
            <a:solidFill>
              <a:schemeClr val="accent1">
                <a:lumMod val="60000"/>
                <a:lumOff val="40000"/>
              </a:schemeClr>
            </a:solidFill>
          </a:ln>
        </p:spPr>
      </p:pic>
      <p:sp>
        <p:nvSpPr>
          <p:cNvPr id="48" name="ZoneTexte 47">
            <a:extLst>
              <a:ext uri="{FF2B5EF4-FFF2-40B4-BE49-F238E27FC236}">
                <a16:creationId xmlns:a16="http://schemas.microsoft.com/office/drawing/2014/main" id="{DB72E6A5-F78E-499A-A2BF-DC6C011E2D08}"/>
              </a:ext>
            </a:extLst>
          </p:cNvPr>
          <p:cNvSpPr txBox="1"/>
          <p:nvPr/>
        </p:nvSpPr>
        <p:spPr>
          <a:xfrm>
            <a:off x="10167473" y="1153170"/>
            <a:ext cx="361758" cy="369332"/>
          </a:xfrm>
          <a:prstGeom prst="rect">
            <a:avLst/>
          </a:prstGeom>
          <a:noFill/>
        </p:spPr>
        <p:txBody>
          <a:bodyPr wrap="square">
            <a:spAutoFit/>
          </a:bodyPr>
          <a:lstStyle/>
          <a:p>
            <a:r>
              <a:rPr lang="fr-FR" sz="1800" dirty="0">
                <a:solidFill>
                  <a:schemeClr val="bg2"/>
                </a:solidFill>
                <a:highlight>
                  <a:srgbClr val="C0C0C0"/>
                </a:highlight>
              </a:rPr>
              <a:t>4</a:t>
            </a:r>
            <a:endParaRPr lang="fr-FR" dirty="0">
              <a:highlight>
                <a:srgbClr val="C0C0C0"/>
              </a:highlight>
            </a:endParaRPr>
          </a:p>
        </p:txBody>
      </p:sp>
      <p:pic>
        <p:nvPicPr>
          <p:cNvPr id="9" name="Image 8">
            <a:extLst>
              <a:ext uri="{FF2B5EF4-FFF2-40B4-BE49-F238E27FC236}">
                <a16:creationId xmlns:a16="http://schemas.microsoft.com/office/drawing/2014/main" id="{FDE01606-F382-4F5B-967E-7AFFA70AC135}"/>
              </a:ext>
            </a:extLst>
          </p:cNvPr>
          <p:cNvPicPr>
            <a:picLocks noChangeAspect="1"/>
          </p:cNvPicPr>
          <p:nvPr/>
        </p:nvPicPr>
        <p:blipFill>
          <a:blip r:embed="rId5"/>
          <a:stretch>
            <a:fillRect/>
          </a:stretch>
        </p:blipFill>
        <p:spPr>
          <a:xfrm>
            <a:off x="1098899" y="2375309"/>
            <a:ext cx="5209576" cy="1596772"/>
          </a:xfrm>
          <a:prstGeom prst="rect">
            <a:avLst/>
          </a:prstGeom>
          <a:ln w="28575">
            <a:solidFill>
              <a:schemeClr val="accent1">
                <a:lumMod val="60000"/>
                <a:lumOff val="40000"/>
              </a:schemeClr>
            </a:solidFill>
          </a:ln>
        </p:spPr>
      </p:pic>
      <p:sp>
        <p:nvSpPr>
          <p:cNvPr id="30" name="ZoneTexte 29">
            <a:extLst>
              <a:ext uri="{FF2B5EF4-FFF2-40B4-BE49-F238E27FC236}">
                <a16:creationId xmlns:a16="http://schemas.microsoft.com/office/drawing/2014/main" id="{D50C153F-B070-49EF-A151-0666F2F381E7}"/>
              </a:ext>
            </a:extLst>
          </p:cNvPr>
          <p:cNvSpPr txBox="1"/>
          <p:nvPr/>
        </p:nvSpPr>
        <p:spPr>
          <a:xfrm>
            <a:off x="2010392" y="4305165"/>
            <a:ext cx="8763336" cy="369332"/>
          </a:xfrm>
          <a:prstGeom prst="rect">
            <a:avLst/>
          </a:prstGeom>
          <a:noFill/>
        </p:spPr>
        <p:txBody>
          <a:bodyPr wrap="square">
            <a:spAutoFit/>
          </a:bodyPr>
          <a:lstStyle/>
          <a:p>
            <a:r>
              <a:rPr lang="fr-FR" sz="1800" dirty="0">
                <a:solidFill>
                  <a:schemeClr val="bg2"/>
                </a:solidFill>
                <a:highlight>
                  <a:srgbClr val="C0C0C0"/>
                </a:highlight>
              </a:rPr>
              <a:t>Ensuite nous allons vouloir initialiser notre dossier comme repo git de la manière suivante :</a:t>
            </a:r>
            <a:endParaRPr lang="fr-FR" dirty="0">
              <a:highlight>
                <a:srgbClr val="C0C0C0"/>
              </a:highlight>
            </a:endParaRPr>
          </a:p>
        </p:txBody>
      </p:sp>
      <p:pic>
        <p:nvPicPr>
          <p:cNvPr id="12" name="Image 11">
            <a:extLst>
              <a:ext uri="{FF2B5EF4-FFF2-40B4-BE49-F238E27FC236}">
                <a16:creationId xmlns:a16="http://schemas.microsoft.com/office/drawing/2014/main" id="{C0C7E098-5B3B-4071-BC9D-98CE1E631901}"/>
              </a:ext>
            </a:extLst>
          </p:cNvPr>
          <p:cNvPicPr>
            <a:picLocks noChangeAspect="1"/>
          </p:cNvPicPr>
          <p:nvPr/>
        </p:nvPicPr>
        <p:blipFill rotWithShape="1">
          <a:blip r:embed="rId6"/>
          <a:srcRect r="1369"/>
          <a:stretch/>
        </p:blipFill>
        <p:spPr>
          <a:xfrm>
            <a:off x="2158639" y="4771233"/>
            <a:ext cx="8370592" cy="904875"/>
          </a:xfrm>
          <a:prstGeom prst="rect">
            <a:avLst/>
          </a:prstGeom>
          <a:ln w="28575">
            <a:solidFill>
              <a:schemeClr val="accent1">
                <a:lumMod val="60000"/>
                <a:lumOff val="40000"/>
              </a:schemeClr>
            </a:solidFill>
          </a:ln>
        </p:spPr>
      </p:pic>
      <p:sp>
        <p:nvSpPr>
          <p:cNvPr id="32" name="ZoneTexte 31">
            <a:extLst>
              <a:ext uri="{FF2B5EF4-FFF2-40B4-BE49-F238E27FC236}">
                <a16:creationId xmlns:a16="http://schemas.microsoft.com/office/drawing/2014/main" id="{32863EE5-D24C-4732-8ACE-A73ADB4FEF3D}"/>
              </a:ext>
            </a:extLst>
          </p:cNvPr>
          <p:cNvSpPr txBox="1"/>
          <p:nvPr/>
        </p:nvSpPr>
        <p:spPr>
          <a:xfrm>
            <a:off x="1864369" y="4894198"/>
            <a:ext cx="361758" cy="369332"/>
          </a:xfrm>
          <a:prstGeom prst="rect">
            <a:avLst/>
          </a:prstGeom>
          <a:noFill/>
        </p:spPr>
        <p:txBody>
          <a:bodyPr wrap="square">
            <a:spAutoFit/>
          </a:bodyPr>
          <a:lstStyle/>
          <a:p>
            <a:r>
              <a:rPr lang="fr-FR" dirty="0">
                <a:solidFill>
                  <a:schemeClr val="bg2"/>
                </a:solidFill>
                <a:highlight>
                  <a:srgbClr val="C0C0C0"/>
                </a:highlight>
              </a:rPr>
              <a:t>6</a:t>
            </a:r>
            <a:endParaRPr lang="fr-FR" dirty="0">
              <a:highlight>
                <a:srgbClr val="C0C0C0"/>
              </a:highlight>
            </a:endParaRPr>
          </a:p>
        </p:txBody>
      </p:sp>
    </p:spTree>
    <p:extLst>
      <p:ext uri="{BB962C8B-B14F-4D97-AF65-F5344CB8AC3E}">
        <p14:creationId xmlns:p14="http://schemas.microsoft.com/office/powerpoint/2010/main" val="11735034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50" name="Picture 48">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51" name="Rectangle 50">
            <a:extLst>
              <a:ext uri="{FF2B5EF4-FFF2-40B4-BE49-F238E27FC236}">
                <a16:creationId xmlns:a16="http://schemas.microsoft.com/office/drawing/2014/main" id="{E0E174D7-A74C-4845-B4E2-D161F9C68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12F2985-810C-4ABC-9993-5D7821EE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 6">
            <a:extLst>
              <a:ext uri="{FF2B5EF4-FFF2-40B4-BE49-F238E27FC236}">
                <a16:creationId xmlns:a16="http://schemas.microsoft.com/office/drawing/2014/main" id="{B0103AF4-848A-4AA7-8D2C-AA7EBD2519F8}"/>
              </a:ext>
            </a:extLst>
          </p:cNvPr>
          <p:cNvPicPr>
            <a:picLocks noChangeAspect="1"/>
          </p:cNvPicPr>
          <p:nvPr/>
        </p:nvPicPr>
        <p:blipFill rotWithShape="1">
          <a:blip r:embed="rId3"/>
          <a:srcRect l="5272" r="3500"/>
          <a:stretch/>
        </p:blipFill>
        <p:spPr>
          <a:xfrm>
            <a:off x="509790" y="477165"/>
            <a:ext cx="11169243" cy="2387459"/>
          </a:xfrm>
          <a:prstGeom prst="rect">
            <a:avLst/>
          </a:prstGeom>
        </p:spPr>
      </p:pic>
      <p:sp>
        <p:nvSpPr>
          <p:cNvPr id="24" name="ZoneTexte 23">
            <a:extLst>
              <a:ext uri="{FF2B5EF4-FFF2-40B4-BE49-F238E27FC236}">
                <a16:creationId xmlns:a16="http://schemas.microsoft.com/office/drawing/2014/main" id="{0213316D-6707-4BD3-8E0A-80E37F6B08B8}"/>
              </a:ext>
            </a:extLst>
          </p:cNvPr>
          <p:cNvSpPr txBox="1"/>
          <p:nvPr/>
        </p:nvSpPr>
        <p:spPr>
          <a:xfrm>
            <a:off x="1677393" y="475379"/>
            <a:ext cx="361758" cy="369332"/>
          </a:xfrm>
          <a:prstGeom prst="rect">
            <a:avLst/>
          </a:prstGeom>
          <a:noFill/>
        </p:spPr>
        <p:txBody>
          <a:bodyPr wrap="square">
            <a:spAutoFit/>
          </a:bodyPr>
          <a:lstStyle/>
          <a:p>
            <a:r>
              <a:rPr lang="fr-FR" sz="1800" dirty="0">
                <a:solidFill>
                  <a:schemeClr val="bg2"/>
                </a:solidFill>
                <a:highlight>
                  <a:srgbClr val="00FF00"/>
                </a:highlight>
              </a:rPr>
              <a:t>1</a:t>
            </a:r>
            <a:endParaRPr lang="fr-FR" dirty="0">
              <a:highlight>
                <a:srgbClr val="00FF00"/>
              </a:highlight>
            </a:endParaRPr>
          </a:p>
        </p:txBody>
      </p:sp>
      <p:sp>
        <p:nvSpPr>
          <p:cNvPr id="25" name="ZoneTexte 24">
            <a:extLst>
              <a:ext uri="{FF2B5EF4-FFF2-40B4-BE49-F238E27FC236}">
                <a16:creationId xmlns:a16="http://schemas.microsoft.com/office/drawing/2014/main" id="{A577F75F-17D1-4448-A608-256CB1D245C4}"/>
              </a:ext>
            </a:extLst>
          </p:cNvPr>
          <p:cNvSpPr txBox="1"/>
          <p:nvPr/>
        </p:nvSpPr>
        <p:spPr>
          <a:xfrm>
            <a:off x="10296055" y="1090435"/>
            <a:ext cx="361758" cy="369332"/>
          </a:xfrm>
          <a:prstGeom prst="rect">
            <a:avLst/>
          </a:prstGeom>
          <a:noFill/>
        </p:spPr>
        <p:txBody>
          <a:bodyPr wrap="square">
            <a:spAutoFit/>
          </a:bodyPr>
          <a:lstStyle/>
          <a:p>
            <a:r>
              <a:rPr lang="fr-FR" sz="1800" dirty="0">
                <a:solidFill>
                  <a:schemeClr val="bg2"/>
                </a:solidFill>
                <a:highlight>
                  <a:srgbClr val="00FF00"/>
                </a:highlight>
              </a:rPr>
              <a:t>2</a:t>
            </a:r>
            <a:endParaRPr lang="fr-FR" dirty="0">
              <a:highlight>
                <a:srgbClr val="00FF00"/>
              </a:highlight>
            </a:endParaRPr>
          </a:p>
        </p:txBody>
      </p:sp>
      <p:sp>
        <p:nvSpPr>
          <p:cNvPr id="26" name="ZoneTexte 25">
            <a:extLst>
              <a:ext uri="{FF2B5EF4-FFF2-40B4-BE49-F238E27FC236}">
                <a16:creationId xmlns:a16="http://schemas.microsoft.com/office/drawing/2014/main" id="{0A5D6B9A-6A98-4D2C-9669-F3F85E14D8C0}"/>
              </a:ext>
            </a:extLst>
          </p:cNvPr>
          <p:cNvSpPr txBox="1"/>
          <p:nvPr/>
        </p:nvSpPr>
        <p:spPr>
          <a:xfrm>
            <a:off x="8957993" y="1349687"/>
            <a:ext cx="361758" cy="369332"/>
          </a:xfrm>
          <a:prstGeom prst="rect">
            <a:avLst/>
          </a:prstGeom>
          <a:noFill/>
        </p:spPr>
        <p:txBody>
          <a:bodyPr wrap="square">
            <a:spAutoFit/>
          </a:bodyPr>
          <a:lstStyle/>
          <a:p>
            <a:r>
              <a:rPr lang="fr-FR" sz="1800" dirty="0">
                <a:solidFill>
                  <a:schemeClr val="bg2"/>
                </a:solidFill>
                <a:highlight>
                  <a:srgbClr val="00FF00"/>
                </a:highlight>
              </a:rPr>
              <a:t>3</a:t>
            </a:r>
            <a:endParaRPr lang="fr-FR" dirty="0">
              <a:highlight>
                <a:srgbClr val="00FF00"/>
              </a:highlight>
            </a:endParaRPr>
          </a:p>
        </p:txBody>
      </p:sp>
      <p:pic>
        <p:nvPicPr>
          <p:cNvPr id="10" name="Image 9">
            <a:extLst>
              <a:ext uri="{FF2B5EF4-FFF2-40B4-BE49-F238E27FC236}">
                <a16:creationId xmlns:a16="http://schemas.microsoft.com/office/drawing/2014/main" id="{A038103F-8AB2-4CFC-B221-4258444C02A0}"/>
              </a:ext>
            </a:extLst>
          </p:cNvPr>
          <p:cNvPicPr>
            <a:picLocks noChangeAspect="1"/>
          </p:cNvPicPr>
          <p:nvPr/>
        </p:nvPicPr>
        <p:blipFill>
          <a:blip r:embed="rId4"/>
          <a:stretch>
            <a:fillRect/>
          </a:stretch>
        </p:blipFill>
        <p:spPr>
          <a:xfrm>
            <a:off x="8430404" y="2197972"/>
            <a:ext cx="2847910" cy="4164032"/>
          </a:xfrm>
          <a:prstGeom prst="rect">
            <a:avLst/>
          </a:prstGeom>
        </p:spPr>
      </p:pic>
      <p:sp>
        <p:nvSpPr>
          <p:cNvPr id="28" name="ZoneTexte 27">
            <a:extLst>
              <a:ext uri="{FF2B5EF4-FFF2-40B4-BE49-F238E27FC236}">
                <a16:creationId xmlns:a16="http://schemas.microsoft.com/office/drawing/2014/main" id="{9243CAB1-160A-4FDC-8178-52C381EAE7A4}"/>
              </a:ext>
            </a:extLst>
          </p:cNvPr>
          <p:cNvSpPr txBox="1"/>
          <p:nvPr/>
        </p:nvSpPr>
        <p:spPr>
          <a:xfrm>
            <a:off x="8691627" y="2311519"/>
            <a:ext cx="361758" cy="369332"/>
          </a:xfrm>
          <a:prstGeom prst="rect">
            <a:avLst/>
          </a:prstGeom>
          <a:noFill/>
        </p:spPr>
        <p:txBody>
          <a:bodyPr wrap="square">
            <a:spAutoFit/>
          </a:bodyPr>
          <a:lstStyle/>
          <a:p>
            <a:r>
              <a:rPr lang="fr-FR" sz="1800" dirty="0">
                <a:solidFill>
                  <a:schemeClr val="bg2"/>
                </a:solidFill>
                <a:highlight>
                  <a:srgbClr val="00FF00"/>
                </a:highlight>
              </a:rPr>
              <a:t>4</a:t>
            </a:r>
            <a:endParaRPr lang="fr-FR" dirty="0">
              <a:highlight>
                <a:srgbClr val="00FF00"/>
              </a:highlight>
            </a:endParaRPr>
          </a:p>
        </p:txBody>
      </p:sp>
      <p:sp>
        <p:nvSpPr>
          <p:cNvPr id="27" name="ZoneTexte 26">
            <a:extLst>
              <a:ext uri="{FF2B5EF4-FFF2-40B4-BE49-F238E27FC236}">
                <a16:creationId xmlns:a16="http://schemas.microsoft.com/office/drawing/2014/main" id="{4F3E9B5D-AED8-48D0-BC52-4B4544FAD172}"/>
              </a:ext>
            </a:extLst>
          </p:cNvPr>
          <p:cNvSpPr txBox="1"/>
          <p:nvPr/>
        </p:nvSpPr>
        <p:spPr>
          <a:xfrm>
            <a:off x="8442229" y="5011489"/>
            <a:ext cx="361758" cy="369332"/>
          </a:xfrm>
          <a:prstGeom prst="rect">
            <a:avLst/>
          </a:prstGeom>
          <a:noFill/>
        </p:spPr>
        <p:txBody>
          <a:bodyPr wrap="square">
            <a:spAutoFit/>
          </a:bodyPr>
          <a:lstStyle/>
          <a:p>
            <a:r>
              <a:rPr lang="fr-FR" sz="1800" dirty="0">
                <a:solidFill>
                  <a:schemeClr val="bg2"/>
                </a:solidFill>
                <a:highlight>
                  <a:srgbClr val="00FF00"/>
                </a:highlight>
              </a:rPr>
              <a:t>5</a:t>
            </a:r>
            <a:endParaRPr lang="fr-FR" dirty="0">
              <a:highlight>
                <a:srgbClr val="00FF00"/>
              </a:highlight>
            </a:endParaRPr>
          </a:p>
        </p:txBody>
      </p:sp>
      <p:sp>
        <p:nvSpPr>
          <p:cNvPr id="29" name="ZoneTexte 28">
            <a:extLst>
              <a:ext uri="{FF2B5EF4-FFF2-40B4-BE49-F238E27FC236}">
                <a16:creationId xmlns:a16="http://schemas.microsoft.com/office/drawing/2014/main" id="{C89899EC-D7F8-4433-90AC-46012E05B876}"/>
              </a:ext>
            </a:extLst>
          </p:cNvPr>
          <p:cNvSpPr txBox="1"/>
          <p:nvPr/>
        </p:nvSpPr>
        <p:spPr>
          <a:xfrm>
            <a:off x="9291469" y="6082329"/>
            <a:ext cx="361758" cy="369332"/>
          </a:xfrm>
          <a:prstGeom prst="rect">
            <a:avLst/>
          </a:prstGeom>
          <a:noFill/>
        </p:spPr>
        <p:txBody>
          <a:bodyPr wrap="square">
            <a:spAutoFit/>
          </a:bodyPr>
          <a:lstStyle/>
          <a:p>
            <a:r>
              <a:rPr lang="fr-FR" dirty="0">
                <a:solidFill>
                  <a:schemeClr val="bg2"/>
                </a:solidFill>
                <a:highlight>
                  <a:srgbClr val="00FF00"/>
                </a:highlight>
              </a:rPr>
              <a:t>6</a:t>
            </a:r>
            <a:endParaRPr lang="fr-FR" dirty="0">
              <a:highlight>
                <a:srgbClr val="00FF00"/>
              </a:highlight>
            </a:endParaRPr>
          </a:p>
        </p:txBody>
      </p:sp>
      <p:pic>
        <p:nvPicPr>
          <p:cNvPr id="13" name="Image 12">
            <a:extLst>
              <a:ext uri="{FF2B5EF4-FFF2-40B4-BE49-F238E27FC236}">
                <a16:creationId xmlns:a16="http://schemas.microsoft.com/office/drawing/2014/main" id="{0426A143-4491-4454-972E-565B13D7C208}"/>
              </a:ext>
            </a:extLst>
          </p:cNvPr>
          <p:cNvPicPr>
            <a:picLocks noChangeAspect="1"/>
          </p:cNvPicPr>
          <p:nvPr/>
        </p:nvPicPr>
        <p:blipFill>
          <a:blip r:embed="rId5"/>
          <a:stretch>
            <a:fillRect/>
          </a:stretch>
        </p:blipFill>
        <p:spPr>
          <a:xfrm>
            <a:off x="826108" y="3102049"/>
            <a:ext cx="2905125" cy="1581150"/>
          </a:xfrm>
          <a:prstGeom prst="rect">
            <a:avLst/>
          </a:prstGeom>
          <a:ln w="19050">
            <a:solidFill>
              <a:schemeClr val="accent1">
                <a:lumMod val="60000"/>
                <a:lumOff val="40000"/>
              </a:schemeClr>
            </a:solidFill>
          </a:ln>
        </p:spPr>
      </p:pic>
      <p:sp>
        <p:nvSpPr>
          <p:cNvPr id="34" name="ZoneTexte 33">
            <a:extLst>
              <a:ext uri="{FF2B5EF4-FFF2-40B4-BE49-F238E27FC236}">
                <a16:creationId xmlns:a16="http://schemas.microsoft.com/office/drawing/2014/main" id="{C3F74E84-1E44-4978-B171-6820B5853CBC}"/>
              </a:ext>
            </a:extLst>
          </p:cNvPr>
          <p:cNvSpPr txBox="1"/>
          <p:nvPr/>
        </p:nvSpPr>
        <p:spPr>
          <a:xfrm>
            <a:off x="547302" y="3071371"/>
            <a:ext cx="361758" cy="369332"/>
          </a:xfrm>
          <a:prstGeom prst="rect">
            <a:avLst/>
          </a:prstGeom>
          <a:noFill/>
        </p:spPr>
        <p:txBody>
          <a:bodyPr wrap="square">
            <a:spAutoFit/>
          </a:bodyPr>
          <a:lstStyle/>
          <a:p>
            <a:r>
              <a:rPr lang="fr-FR" dirty="0">
                <a:solidFill>
                  <a:schemeClr val="bg2"/>
                </a:solidFill>
                <a:highlight>
                  <a:srgbClr val="00FF00"/>
                </a:highlight>
              </a:rPr>
              <a:t>7</a:t>
            </a:r>
            <a:endParaRPr lang="fr-FR" dirty="0">
              <a:highlight>
                <a:srgbClr val="00FF00"/>
              </a:highlight>
            </a:endParaRPr>
          </a:p>
        </p:txBody>
      </p:sp>
      <p:sp>
        <p:nvSpPr>
          <p:cNvPr id="35" name="ZoneTexte 34">
            <a:extLst>
              <a:ext uri="{FF2B5EF4-FFF2-40B4-BE49-F238E27FC236}">
                <a16:creationId xmlns:a16="http://schemas.microsoft.com/office/drawing/2014/main" id="{2768497C-A8A0-4A2C-8429-EB50ED1D40CD}"/>
              </a:ext>
            </a:extLst>
          </p:cNvPr>
          <p:cNvSpPr txBox="1"/>
          <p:nvPr/>
        </p:nvSpPr>
        <p:spPr>
          <a:xfrm>
            <a:off x="3831649" y="3509902"/>
            <a:ext cx="4517589" cy="1169551"/>
          </a:xfrm>
          <a:prstGeom prst="rect">
            <a:avLst/>
          </a:prstGeom>
          <a:noFill/>
        </p:spPr>
        <p:txBody>
          <a:bodyPr wrap="square">
            <a:spAutoFit/>
          </a:bodyPr>
          <a:lstStyle/>
          <a:p>
            <a:r>
              <a:rPr lang="fr-FR" sz="1600" dirty="0">
                <a:solidFill>
                  <a:schemeClr val="bg2"/>
                </a:solidFill>
              </a:rPr>
              <a:t>On remarque qu’un git folder a été créé par le init</a:t>
            </a:r>
          </a:p>
          <a:p>
            <a:r>
              <a:rPr lang="fr-FR" sz="1600" dirty="0">
                <a:solidFill>
                  <a:schemeClr val="bg2"/>
                </a:solidFill>
              </a:rPr>
              <a:t>Nous pouvons a présent utiliser les commandes Git.</a:t>
            </a:r>
          </a:p>
          <a:p>
            <a:endParaRPr lang="fr-FR" sz="600" dirty="0">
              <a:solidFill>
                <a:schemeClr val="bg2"/>
              </a:solidFill>
            </a:endParaRPr>
          </a:p>
          <a:p>
            <a:r>
              <a:rPr lang="fr-FR" sz="1600" dirty="0">
                <a:solidFill>
                  <a:schemeClr val="bg2"/>
                </a:solidFill>
              </a:rPr>
              <a:t>Avant de rien toucher il va vous falloir donner votre nom et adresse mail à Git.</a:t>
            </a:r>
            <a:endParaRPr lang="fr-FR" sz="1600" dirty="0"/>
          </a:p>
        </p:txBody>
      </p:sp>
      <p:cxnSp>
        <p:nvCxnSpPr>
          <p:cNvPr id="15" name="Connecteur droit avec flèche 14">
            <a:extLst>
              <a:ext uri="{FF2B5EF4-FFF2-40B4-BE49-F238E27FC236}">
                <a16:creationId xmlns:a16="http://schemas.microsoft.com/office/drawing/2014/main" id="{39D4C55D-E98D-4748-8BE0-4B334F389512}"/>
              </a:ext>
            </a:extLst>
          </p:cNvPr>
          <p:cNvCxnSpPr/>
          <p:nvPr/>
        </p:nvCxnSpPr>
        <p:spPr>
          <a:xfrm flipH="1">
            <a:off x="1568918" y="3686474"/>
            <a:ext cx="23293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Image 16">
            <a:extLst>
              <a:ext uri="{FF2B5EF4-FFF2-40B4-BE49-F238E27FC236}">
                <a16:creationId xmlns:a16="http://schemas.microsoft.com/office/drawing/2014/main" id="{B9A85601-8800-46C3-9901-E97ED43F2D4E}"/>
              </a:ext>
            </a:extLst>
          </p:cNvPr>
          <p:cNvPicPr>
            <a:picLocks noChangeAspect="1"/>
          </p:cNvPicPr>
          <p:nvPr/>
        </p:nvPicPr>
        <p:blipFill>
          <a:blip r:embed="rId6"/>
          <a:stretch>
            <a:fillRect/>
          </a:stretch>
        </p:blipFill>
        <p:spPr>
          <a:xfrm>
            <a:off x="826108" y="5181145"/>
            <a:ext cx="7229475" cy="1085850"/>
          </a:xfrm>
          <a:prstGeom prst="rect">
            <a:avLst/>
          </a:prstGeom>
        </p:spPr>
      </p:pic>
      <p:sp>
        <p:nvSpPr>
          <p:cNvPr id="43" name="ZoneTexte 42">
            <a:extLst>
              <a:ext uri="{FF2B5EF4-FFF2-40B4-BE49-F238E27FC236}">
                <a16:creationId xmlns:a16="http://schemas.microsoft.com/office/drawing/2014/main" id="{66F7B406-F719-4F94-861B-C108C2D2AFF8}"/>
              </a:ext>
            </a:extLst>
          </p:cNvPr>
          <p:cNvSpPr txBox="1"/>
          <p:nvPr/>
        </p:nvSpPr>
        <p:spPr>
          <a:xfrm>
            <a:off x="541962" y="5325950"/>
            <a:ext cx="361758" cy="369332"/>
          </a:xfrm>
          <a:prstGeom prst="rect">
            <a:avLst/>
          </a:prstGeom>
          <a:noFill/>
        </p:spPr>
        <p:txBody>
          <a:bodyPr wrap="square">
            <a:spAutoFit/>
          </a:bodyPr>
          <a:lstStyle/>
          <a:p>
            <a:r>
              <a:rPr lang="fr-FR" dirty="0">
                <a:solidFill>
                  <a:schemeClr val="bg2"/>
                </a:solidFill>
                <a:highlight>
                  <a:srgbClr val="00FF00"/>
                </a:highlight>
              </a:rPr>
              <a:t>8</a:t>
            </a:r>
            <a:endParaRPr lang="fr-FR" dirty="0">
              <a:highlight>
                <a:srgbClr val="00FF00"/>
              </a:highlight>
            </a:endParaRPr>
          </a:p>
        </p:txBody>
      </p:sp>
      <p:sp>
        <p:nvSpPr>
          <p:cNvPr id="45" name="ZoneTexte 44">
            <a:extLst>
              <a:ext uri="{FF2B5EF4-FFF2-40B4-BE49-F238E27FC236}">
                <a16:creationId xmlns:a16="http://schemas.microsoft.com/office/drawing/2014/main" id="{F5938635-9A6F-45A3-81D5-49EBD98592BC}"/>
              </a:ext>
            </a:extLst>
          </p:cNvPr>
          <p:cNvSpPr txBox="1"/>
          <p:nvPr/>
        </p:nvSpPr>
        <p:spPr>
          <a:xfrm>
            <a:off x="541137" y="5897663"/>
            <a:ext cx="361758" cy="369332"/>
          </a:xfrm>
          <a:prstGeom prst="rect">
            <a:avLst/>
          </a:prstGeom>
          <a:noFill/>
        </p:spPr>
        <p:txBody>
          <a:bodyPr wrap="square">
            <a:spAutoFit/>
          </a:bodyPr>
          <a:lstStyle/>
          <a:p>
            <a:r>
              <a:rPr lang="fr-FR" dirty="0">
                <a:solidFill>
                  <a:schemeClr val="bg2"/>
                </a:solidFill>
                <a:highlight>
                  <a:srgbClr val="00FF00"/>
                </a:highlight>
              </a:rPr>
              <a:t>9</a:t>
            </a:r>
            <a:endParaRPr lang="fr-FR" dirty="0">
              <a:highlight>
                <a:srgbClr val="00FF00"/>
              </a:highlight>
            </a:endParaRPr>
          </a:p>
        </p:txBody>
      </p:sp>
    </p:spTree>
    <p:extLst>
      <p:ext uri="{BB962C8B-B14F-4D97-AF65-F5344CB8AC3E}">
        <p14:creationId xmlns:p14="http://schemas.microsoft.com/office/powerpoint/2010/main" val="37383845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50" name="Picture 48">
            <a:extLst>
              <a:ext uri="{FF2B5EF4-FFF2-40B4-BE49-F238E27FC236}">
                <a16:creationId xmlns:a16="http://schemas.microsoft.com/office/drawing/2014/main" id="{5C819037-A607-4A7B-ADF1-B04516199C8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useBgFill="1">
        <p:nvSpPr>
          <p:cNvPr id="51" name="Rectangle 50">
            <a:extLst>
              <a:ext uri="{FF2B5EF4-FFF2-40B4-BE49-F238E27FC236}">
                <a16:creationId xmlns:a16="http://schemas.microsoft.com/office/drawing/2014/main" id="{E0E174D7-A74C-4845-B4E2-D161F9C68F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12F2985-810C-4ABC-9993-5D7821EE7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tx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ZoneTexte 23">
            <a:extLst>
              <a:ext uri="{FF2B5EF4-FFF2-40B4-BE49-F238E27FC236}">
                <a16:creationId xmlns:a16="http://schemas.microsoft.com/office/drawing/2014/main" id="{0213316D-6707-4BD3-8E0A-80E37F6B08B8}"/>
              </a:ext>
            </a:extLst>
          </p:cNvPr>
          <p:cNvSpPr txBox="1"/>
          <p:nvPr/>
        </p:nvSpPr>
        <p:spPr>
          <a:xfrm>
            <a:off x="480618" y="1055988"/>
            <a:ext cx="361758" cy="369332"/>
          </a:xfrm>
          <a:prstGeom prst="rect">
            <a:avLst/>
          </a:prstGeom>
          <a:noFill/>
        </p:spPr>
        <p:txBody>
          <a:bodyPr wrap="square">
            <a:spAutoFit/>
          </a:bodyPr>
          <a:lstStyle/>
          <a:p>
            <a:r>
              <a:rPr lang="fr-FR" sz="1800" dirty="0">
                <a:solidFill>
                  <a:schemeClr val="bg2"/>
                </a:solidFill>
                <a:highlight>
                  <a:srgbClr val="00FF00"/>
                </a:highlight>
              </a:rPr>
              <a:t>1</a:t>
            </a:r>
            <a:endParaRPr lang="fr-FR" dirty="0">
              <a:highlight>
                <a:srgbClr val="00FF00"/>
              </a:highlight>
            </a:endParaRPr>
          </a:p>
        </p:txBody>
      </p:sp>
      <p:sp>
        <p:nvSpPr>
          <p:cNvPr id="26" name="ZoneTexte 25">
            <a:extLst>
              <a:ext uri="{FF2B5EF4-FFF2-40B4-BE49-F238E27FC236}">
                <a16:creationId xmlns:a16="http://schemas.microsoft.com/office/drawing/2014/main" id="{0A5D6B9A-6A98-4D2C-9669-F3F85E14D8C0}"/>
              </a:ext>
            </a:extLst>
          </p:cNvPr>
          <p:cNvSpPr txBox="1"/>
          <p:nvPr/>
        </p:nvSpPr>
        <p:spPr>
          <a:xfrm>
            <a:off x="505951" y="4436996"/>
            <a:ext cx="361758" cy="369332"/>
          </a:xfrm>
          <a:prstGeom prst="rect">
            <a:avLst/>
          </a:prstGeom>
          <a:noFill/>
        </p:spPr>
        <p:txBody>
          <a:bodyPr wrap="square">
            <a:spAutoFit/>
          </a:bodyPr>
          <a:lstStyle/>
          <a:p>
            <a:r>
              <a:rPr lang="fr-FR" sz="1800" dirty="0">
                <a:solidFill>
                  <a:schemeClr val="bg2"/>
                </a:solidFill>
                <a:highlight>
                  <a:srgbClr val="00FF00"/>
                </a:highlight>
              </a:rPr>
              <a:t>3</a:t>
            </a:r>
            <a:endParaRPr lang="fr-FR" dirty="0">
              <a:highlight>
                <a:srgbClr val="00FF00"/>
              </a:highlight>
            </a:endParaRPr>
          </a:p>
        </p:txBody>
      </p:sp>
      <p:sp>
        <p:nvSpPr>
          <p:cNvPr id="28" name="ZoneTexte 27">
            <a:extLst>
              <a:ext uri="{FF2B5EF4-FFF2-40B4-BE49-F238E27FC236}">
                <a16:creationId xmlns:a16="http://schemas.microsoft.com/office/drawing/2014/main" id="{9243CAB1-160A-4FDC-8178-52C381EAE7A4}"/>
              </a:ext>
            </a:extLst>
          </p:cNvPr>
          <p:cNvSpPr txBox="1"/>
          <p:nvPr/>
        </p:nvSpPr>
        <p:spPr>
          <a:xfrm>
            <a:off x="505647" y="5482645"/>
            <a:ext cx="361758" cy="369332"/>
          </a:xfrm>
          <a:prstGeom prst="rect">
            <a:avLst/>
          </a:prstGeom>
          <a:noFill/>
        </p:spPr>
        <p:txBody>
          <a:bodyPr wrap="square">
            <a:spAutoFit/>
          </a:bodyPr>
          <a:lstStyle/>
          <a:p>
            <a:r>
              <a:rPr lang="fr-FR" sz="1800" dirty="0">
                <a:solidFill>
                  <a:schemeClr val="bg2"/>
                </a:solidFill>
                <a:highlight>
                  <a:srgbClr val="00FF00"/>
                </a:highlight>
              </a:rPr>
              <a:t>4</a:t>
            </a:r>
            <a:endParaRPr lang="fr-FR" dirty="0">
              <a:highlight>
                <a:srgbClr val="00FF00"/>
              </a:highlight>
            </a:endParaRPr>
          </a:p>
        </p:txBody>
      </p:sp>
      <p:sp>
        <p:nvSpPr>
          <p:cNvPr id="17" name="ZoneTexte 16">
            <a:extLst>
              <a:ext uri="{FF2B5EF4-FFF2-40B4-BE49-F238E27FC236}">
                <a16:creationId xmlns:a16="http://schemas.microsoft.com/office/drawing/2014/main" id="{4713F531-3F0F-478F-B5B7-BB424D419943}"/>
              </a:ext>
            </a:extLst>
          </p:cNvPr>
          <p:cNvSpPr txBox="1"/>
          <p:nvPr/>
        </p:nvSpPr>
        <p:spPr>
          <a:xfrm>
            <a:off x="505951" y="583358"/>
            <a:ext cx="9802705" cy="5647700"/>
          </a:xfrm>
          <a:prstGeom prst="rect">
            <a:avLst/>
          </a:prstGeom>
          <a:noFill/>
        </p:spPr>
        <p:txBody>
          <a:bodyPr wrap="square">
            <a:spAutoFit/>
          </a:bodyPr>
          <a:lstStyle/>
          <a:p>
            <a:r>
              <a:rPr lang="fr-FR" sz="1800" dirty="0">
                <a:solidFill>
                  <a:schemeClr val="bg2"/>
                </a:solidFill>
              </a:rPr>
              <a:t>Maintenant il va falloir rajouter le fichier index.html à notre repo Git</a:t>
            </a:r>
          </a:p>
          <a:p>
            <a:endParaRPr lang="fr-FR" dirty="0">
              <a:solidFill>
                <a:schemeClr val="bg2"/>
              </a:solidFill>
            </a:endParaRPr>
          </a:p>
          <a:p>
            <a:endParaRPr lang="fr-FR" dirty="0">
              <a:solidFill>
                <a:schemeClr val="bg2"/>
              </a:solidFill>
            </a:endParaRPr>
          </a:p>
          <a:p>
            <a:endParaRPr lang="fr-FR" sz="1000" dirty="0">
              <a:solidFill>
                <a:schemeClr val="bg2"/>
              </a:solidFill>
            </a:endParaRPr>
          </a:p>
          <a:p>
            <a:r>
              <a:rPr lang="fr-FR" dirty="0">
                <a:solidFill>
                  <a:schemeClr val="bg2"/>
                </a:solidFill>
              </a:rPr>
              <a:t>Pour regarder ce qui se passe dans l’environnement de </a:t>
            </a:r>
            <a:r>
              <a:rPr lang="fr-FR" dirty="0" err="1">
                <a:solidFill>
                  <a:schemeClr val="bg2"/>
                </a:solidFill>
              </a:rPr>
              <a:t>staging</a:t>
            </a:r>
            <a:r>
              <a:rPr lang="fr-FR" dirty="0">
                <a:solidFill>
                  <a:schemeClr val="bg2"/>
                </a:solidFill>
              </a:rPr>
              <a:t> git :</a:t>
            </a:r>
          </a:p>
          <a:p>
            <a:endParaRPr lang="fr-FR" sz="2100" dirty="0">
              <a:solidFill>
                <a:schemeClr val="bg2"/>
              </a:solidFill>
            </a:endParaRPr>
          </a:p>
          <a:p>
            <a:endParaRPr lang="fr-FR" dirty="0">
              <a:solidFill>
                <a:schemeClr val="bg2"/>
              </a:solidFill>
            </a:endParaRPr>
          </a:p>
          <a:p>
            <a:endParaRPr lang="fr-FR" dirty="0">
              <a:solidFill>
                <a:schemeClr val="bg2"/>
              </a:solidFill>
            </a:endParaRPr>
          </a:p>
          <a:p>
            <a:endParaRPr lang="fr-FR" dirty="0">
              <a:solidFill>
                <a:schemeClr val="bg2"/>
              </a:solidFill>
            </a:endParaRPr>
          </a:p>
          <a:p>
            <a:endParaRPr lang="fr-FR" dirty="0">
              <a:solidFill>
                <a:schemeClr val="bg2"/>
              </a:solidFill>
            </a:endParaRPr>
          </a:p>
          <a:p>
            <a:endParaRPr lang="fr-FR" dirty="0">
              <a:solidFill>
                <a:schemeClr val="bg2"/>
              </a:solidFill>
            </a:endParaRPr>
          </a:p>
          <a:p>
            <a:endParaRPr lang="fr-FR" dirty="0">
              <a:solidFill>
                <a:schemeClr val="bg2"/>
              </a:solidFill>
            </a:endParaRPr>
          </a:p>
          <a:p>
            <a:endParaRPr lang="fr-FR" dirty="0">
              <a:solidFill>
                <a:schemeClr val="bg2"/>
              </a:solidFill>
            </a:endParaRPr>
          </a:p>
          <a:p>
            <a:r>
              <a:rPr lang="fr-FR" dirty="0">
                <a:solidFill>
                  <a:schemeClr val="bg2"/>
                </a:solidFill>
              </a:rPr>
              <a:t>Pour supprime le ‘index.html’ on utilise ‘</a:t>
            </a:r>
            <a:r>
              <a:rPr lang="fr-FR" dirty="0" err="1">
                <a:solidFill>
                  <a:schemeClr val="bg2"/>
                </a:solidFill>
              </a:rPr>
              <a:t>rm</a:t>
            </a:r>
            <a:r>
              <a:rPr lang="fr-FR" dirty="0">
                <a:solidFill>
                  <a:schemeClr val="bg2"/>
                </a:solidFill>
              </a:rPr>
              <a:t>’ :</a:t>
            </a:r>
          </a:p>
          <a:p>
            <a:endParaRPr lang="fr-FR" dirty="0">
              <a:solidFill>
                <a:schemeClr val="bg2"/>
              </a:solidFill>
            </a:endParaRPr>
          </a:p>
          <a:p>
            <a:endParaRPr lang="fr-FR" dirty="0">
              <a:solidFill>
                <a:schemeClr val="bg2"/>
              </a:solidFill>
            </a:endParaRPr>
          </a:p>
          <a:p>
            <a:r>
              <a:rPr lang="fr-FR" b="1" dirty="0">
                <a:solidFill>
                  <a:schemeClr val="bg2"/>
                </a:solidFill>
              </a:rPr>
              <a:t>Que remarquez-vous si vous regardez le statut Git ?</a:t>
            </a:r>
          </a:p>
          <a:p>
            <a:r>
              <a:rPr lang="fr-FR" dirty="0">
                <a:solidFill>
                  <a:schemeClr val="bg2"/>
                </a:solidFill>
              </a:rPr>
              <a:t>Pour rajouter par exemple tous les fichiers html en une fois :</a:t>
            </a:r>
          </a:p>
          <a:p>
            <a:endParaRPr lang="fr-FR" dirty="0">
              <a:solidFill>
                <a:schemeClr val="bg2"/>
              </a:solidFill>
            </a:endParaRPr>
          </a:p>
          <a:p>
            <a:endParaRPr lang="fr-FR" sz="600" dirty="0">
              <a:solidFill>
                <a:schemeClr val="bg2"/>
              </a:solidFill>
            </a:endParaRPr>
          </a:p>
          <a:p>
            <a:r>
              <a:rPr lang="fr-FR" b="1" dirty="0">
                <a:solidFill>
                  <a:schemeClr val="bg2"/>
                </a:solidFill>
              </a:rPr>
              <a:t>Comment rajouter tous les fichiers qu’on a dans le dossier ?</a:t>
            </a:r>
            <a:endParaRPr lang="fr-FR" dirty="0"/>
          </a:p>
        </p:txBody>
      </p:sp>
      <p:sp>
        <p:nvSpPr>
          <p:cNvPr id="19" name="ZoneTexte 18">
            <a:extLst>
              <a:ext uri="{FF2B5EF4-FFF2-40B4-BE49-F238E27FC236}">
                <a16:creationId xmlns:a16="http://schemas.microsoft.com/office/drawing/2014/main" id="{ABB8B062-FD6D-4DCE-9E2C-6F283E3090CC}"/>
              </a:ext>
            </a:extLst>
          </p:cNvPr>
          <p:cNvSpPr txBox="1"/>
          <p:nvPr/>
        </p:nvSpPr>
        <p:spPr>
          <a:xfrm>
            <a:off x="661497" y="1061632"/>
            <a:ext cx="6097604" cy="369332"/>
          </a:xfrm>
          <a:prstGeom prst="rect">
            <a:avLst/>
          </a:prstGeom>
          <a:noFill/>
        </p:spPr>
        <p:txBody>
          <a:bodyPr wrap="square">
            <a:spAutoFit/>
          </a:bodyPr>
          <a:lstStyle/>
          <a:p>
            <a:r>
              <a:rPr lang="fr-FR" sz="1800" dirty="0">
                <a:solidFill>
                  <a:prstClr val="black"/>
                </a:solidFill>
                <a:latin typeface="Lucida Console" panose="020B0609040504020204" pitchFamily="49" charset="0"/>
              </a:rPr>
              <a:t>$ git </a:t>
            </a:r>
            <a:r>
              <a:rPr lang="fr-FR" sz="1800" dirty="0" err="1">
                <a:solidFill>
                  <a:prstClr val="black"/>
                </a:solidFill>
                <a:latin typeface="Lucida Console" panose="020B0609040504020204" pitchFamily="49" charset="0"/>
              </a:rPr>
              <a:t>add</a:t>
            </a:r>
            <a:r>
              <a:rPr lang="fr-FR" sz="1800" dirty="0">
                <a:solidFill>
                  <a:prstClr val="black"/>
                </a:solidFill>
                <a:latin typeface="Lucida Console" panose="020B0609040504020204" pitchFamily="49" charset="0"/>
              </a:rPr>
              <a:t> index.html</a:t>
            </a:r>
          </a:p>
        </p:txBody>
      </p:sp>
      <p:pic>
        <p:nvPicPr>
          <p:cNvPr id="5" name="Image 4">
            <a:extLst>
              <a:ext uri="{FF2B5EF4-FFF2-40B4-BE49-F238E27FC236}">
                <a16:creationId xmlns:a16="http://schemas.microsoft.com/office/drawing/2014/main" id="{F7921E45-20CC-412C-8229-59F2A791F2C7}"/>
              </a:ext>
            </a:extLst>
          </p:cNvPr>
          <p:cNvPicPr>
            <a:picLocks noChangeAspect="1"/>
          </p:cNvPicPr>
          <p:nvPr/>
        </p:nvPicPr>
        <p:blipFill>
          <a:blip r:embed="rId3"/>
          <a:stretch>
            <a:fillRect/>
          </a:stretch>
        </p:blipFill>
        <p:spPr>
          <a:xfrm>
            <a:off x="744461" y="1937469"/>
            <a:ext cx="6162675" cy="2114550"/>
          </a:xfrm>
          <a:prstGeom prst="rect">
            <a:avLst/>
          </a:prstGeom>
        </p:spPr>
      </p:pic>
      <p:sp>
        <p:nvSpPr>
          <p:cNvPr id="25" name="ZoneTexte 24">
            <a:extLst>
              <a:ext uri="{FF2B5EF4-FFF2-40B4-BE49-F238E27FC236}">
                <a16:creationId xmlns:a16="http://schemas.microsoft.com/office/drawing/2014/main" id="{A577F75F-17D1-4448-A608-256CB1D245C4}"/>
              </a:ext>
            </a:extLst>
          </p:cNvPr>
          <p:cNvSpPr txBox="1"/>
          <p:nvPr/>
        </p:nvSpPr>
        <p:spPr>
          <a:xfrm>
            <a:off x="480618" y="1913828"/>
            <a:ext cx="361758" cy="369332"/>
          </a:xfrm>
          <a:prstGeom prst="rect">
            <a:avLst/>
          </a:prstGeom>
          <a:noFill/>
        </p:spPr>
        <p:txBody>
          <a:bodyPr wrap="square">
            <a:spAutoFit/>
          </a:bodyPr>
          <a:lstStyle/>
          <a:p>
            <a:r>
              <a:rPr lang="fr-FR" sz="1800" dirty="0">
                <a:solidFill>
                  <a:schemeClr val="bg2"/>
                </a:solidFill>
                <a:highlight>
                  <a:srgbClr val="00FF00"/>
                </a:highlight>
              </a:rPr>
              <a:t>2</a:t>
            </a:r>
            <a:endParaRPr lang="fr-FR" dirty="0">
              <a:highlight>
                <a:srgbClr val="00FF00"/>
              </a:highlight>
            </a:endParaRPr>
          </a:p>
        </p:txBody>
      </p:sp>
      <p:sp>
        <p:nvSpPr>
          <p:cNvPr id="23" name="ZoneTexte 22">
            <a:extLst>
              <a:ext uri="{FF2B5EF4-FFF2-40B4-BE49-F238E27FC236}">
                <a16:creationId xmlns:a16="http://schemas.microsoft.com/office/drawing/2014/main" id="{113EFECA-FD1E-4A05-9DB5-7E14DB28BA0C}"/>
              </a:ext>
            </a:extLst>
          </p:cNvPr>
          <p:cNvSpPr txBox="1"/>
          <p:nvPr/>
        </p:nvSpPr>
        <p:spPr>
          <a:xfrm>
            <a:off x="6993720" y="1879535"/>
            <a:ext cx="4692329" cy="923330"/>
          </a:xfrm>
          <a:prstGeom prst="rect">
            <a:avLst/>
          </a:prstGeom>
          <a:noFill/>
        </p:spPr>
        <p:txBody>
          <a:bodyPr wrap="square">
            <a:spAutoFit/>
          </a:bodyPr>
          <a:lstStyle/>
          <a:p>
            <a:r>
              <a:rPr lang="fr-FR" dirty="0">
                <a:solidFill>
                  <a:schemeClr val="bg2"/>
                </a:solidFill>
              </a:rPr>
              <a:t>Ce que le résultat nous dit que le fichier ‘index’</a:t>
            </a:r>
          </a:p>
          <a:p>
            <a:r>
              <a:rPr lang="fr-FR" dirty="0">
                <a:solidFill>
                  <a:schemeClr val="bg2"/>
                </a:solidFill>
              </a:rPr>
              <a:t>A bien été rajouté à notre </a:t>
            </a:r>
            <a:r>
              <a:rPr lang="fr-FR" dirty="0" err="1">
                <a:solidFill>
                  <a:schemeClr val="bg2"/>
                </a:solidFill>
              </a:rPr>
              <a:t>staging</a:t>
            </a:r>
            <a:r>
              <a:rPr lang="fr-FR" dirty="0">
                <a:solidFill>
                  <a:schemeClr val="bg2"/>
                </a:solidFill>
              </a:rPr>
              <a:t> area et que app.js et ‘</a:t>
            </a:r>
            <a:r>
              <a:rPr lang="fr-FR" dirty="0" err="1">
                <a:solidFill>
                  <a:schemeClr val="bg2"/>
                </a:solidFill>
              </a:rPr>
              <a:t>Untracked</a:t>
            </a:r>
            <a:r>
              <a:rPr lang="fr-FR" dirty="0">
                <a:solidFill>
                  <a:schemeClr val="bg2"/>
                </a:solidFill>
              </a:rPr>
              <a:t>’.</a:t>
            </a:r>
          </a:p>
        </p:txBody>
      </p:sp>
      <p:pic>
        <p:nvPicPr>
          <p:cNvPr id="11" name="Image 10">
            <a:extLst>
              <a:ext uri="{FF2B5EF4-FFF2-40B4-BE49-F238E27FC236}">
                <a16:creationId xmlns:a16="http://schemas.microsoft.com/office/drawing/2014/main" id="{93D00DD9-C2D3-49F9-A4FE-9B94DE7BE2FC}"/>
              </a:ext>
            </a:extLst>
          </p:cNvPr>
          <p:cNvPicPr>
            <a:picLocks noChangeAspect="1"/>
          </p:cNvPicPr>
          <p:nvPr/>
        </p:nvPicPr>
        <p:blipFill>
          <a:blip r:embed="rId4"/>
          <a:stretch>
            <a:fillRect/>
          </a:stretch>
        </p:blipFill>
        <p:spPr>
          <a:xfrm>
            <a:off x="7205534" y="2841365"/>
            <a:ext cx="4201865" cy="2611739"/>
          </a:xfrm>
          <a:prstGeom prst="rect">
            <a:avLst/>
          </a:prstGeom>
        </p:spPr>
      </p:pic>
      <p:sp>
        <p:nvSpPr>
          <p:cNvPr id="31" name="ZoneTexte 30">
            <a:extLst>
              <a:ext uri="{FF2B5EF4-FFF2-40B4-BE49-F238E27FC236}">
                <a16:creationId xmlns:a16="http://schemas.microsoft.com/office/drawing/2014/main" id="{648A79AD-086B-4170-89E6-39AB0B8FDBC5}"/>
              </a:ext>
            </a:extLst>
          </p:cNvPr>
          <p:cNvSpPr txBox="1"/>
          <p:nvPr/>
        </p:nvSpPr>
        <p:spPr>
          <a:xfrm>
            <a:off x="686526" y="4434970"/>
            <a:ext cx="6097604" cy="369332"/>
          </a:xfrm>
          <a:prstGeom prst="rect">
            <a:avLst/>
          </a:prstGeom>
          <a:noFill/>
        </p:spPr>
        <p:txBody>
          <a:bodyPr wrap="square">
            <a:spAutoFit/>
          </a:bodyPr>
          <a:lstStyle/>
          <a:p>
            <a:r>
              <a:rPr lang="en-US" sz="1800" dirty="0">
                <a:solidFill>
                  <a:prstClr val="black"/>
                </a:solidFill>
                <a:latin typeface="Lucida Console" panose="020B0609040504020204" pitchFamily="49" charset="0"/>
              </a:rPr>
              <a:t>$ git rm --cached index.html</a:t>
            </a:r>
            <a:endParaRPr lang="fr-FR" dirty="0"/>
          </a:p>
        </p:txBody>
      </p:sp>
      <p:sp>
        <p:nvSpPr>
          <p:cNvPr id="36" name="ZoneTexte 35">
            <a:extLst>
              <a:ext uri="{FF2B5EF4-FFF2-40B4-BE49-F238E27FC236}">
                <a16:creationId xmlns:a16="http://schemas.microsoft.com/office/drawing/2014/main" id="{6F1F5E2B-D334-4B4C-9EFA-756E57B7B453}"/>
              </a:ext>
            </a:extLst>
          </p:cNvPr>
          <p:cNvSpPr txBox="1"/>
          <p:nvPr/>
        </p:nvSpPr>
        <p:spPr>
          <a:xfrm>
            <a:off x="661497" y="5492270"/>
            <a:ext cx="6097604" cy="369332"/>
          </a:xfrm>
          <a:prstGeom prst="rect">
            <a:avLst/>
          </a:prstGeom>
          <a:noFill/>
        </p:spPr>
        <p:txBody>
          <a:bodyPr wrap="square">
            <a:spAutoFit/>
          </a:bodyPr>
          <a:lstStyle/>
          <a:p>
            <a:r>
              <a:rPr lang="en-US" sz="1800" dirty="0">
                <a:solidFill>
                  <a:prstClr val="black"/>
                </a:solidFill>
                <a:latin typeface="Lucida Console" panose="020B0609040504020204" pitchFamily="49" charset="0"/>
              </a:rPr>
              <a:t>$ git add *.html</a:t>
            </a:r>
            <a:endParaRPr lang="fr-FR" dirty="0"/>
          </a:p>
        </p:txBody>
      </p:sp>
    </p:spTree>
    <p:extLst>
      <p:ext uri="{BB962C8B-B14F-4D97-AF65-F5344CB8AC3E}">
        <p14:creationId xmlns:p14="http://schemas.microsoft.com/office/powerpoint/2010/main" val="17762226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Présentation de l’outil</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r>
              <a:rPr lang="fr-FR" dirty="0"/>
              <a:t>Service propriétaire Microsoft de gestion de versions collaborative lancé en 2008.</a:t>
            </a:r>
          </a:p>
          <a:p>
            <a:pPr algn="just"/>
            <a:r>
              <a:rPr lang="fr-FR" dirty="0"/>
              <a:t>Nombre d'inscrits ≈ 50 millions</a:t>
            </a:r>
          </a:p>
          <a:p>
            <a:pPr algn="just"/>
            <a:r>
              <a:rPr lang="fr-FR" dirty="0"/>
              <a:t>Service web d'hébergement et de gestion de développement de logiciels.</a:t>
            </a:r>
          </a:p>
          <a:p>
            <a:pPr algn="just"/>
            <a:r>
              <a:rPr lang="fr-FR" dirty="0"/>
              <a:t>GitHub propose des comptes professionnels payants, ainsi que des comptes gratuits pour les projets de logiciels libres.</a:t>
            </a:r>
          </a:p>
          <a:p>
            <a:pPr algn="just"/>
            <a:r>
              <a:rPr lang="fr-FR" dirty="0"/>
              <a:t>Une sécurité accrue : Les packages peuvent être publiés en privé, au sein de l'équipe, ou publiquement à la communauté open-source.</a:t>
            </a:r>
          </a:p>
          <a:p>
            <a:pPr algn="just"/>
            <a:endParaRPr lang="fr-FR" dirty="0"/>
          </a:p>
        </p:txBody>
      </p:sp>
      <p:pic>
        <p:nvPicPr>
          <p:cNvPr id="1028" name="Picture 4" descr="Github Logo - Free social media icons">
            <a:extLst>
              <a:ext uri="{FF2B5EF4-FFF2-40B4-BE49-F238E27FC236}">
                <a16:creationId xmlns:a16="http://schemas.microsoft.com/office/drawing/2014/main" id="{401389C0-81CE-42F4-A6AD-12831EABD4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703" y="828815"/>
            <a:ext cx="543285" cy="543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595288"/>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54309F57-B331-41A7-9154-15EC2AF45A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845162" cy="6858000"/>
          </a:xfrm>
          <a:custGeom>
            <a:avLst/>
            <a:gdLst>
              <a:gd name="connsiteX0" fmla="*/ 0 w 8845162"/>
              <a:gd name="connsiteY0" fmla="*/ 0 h 6858000"/>
              <a:gd name="connsiteX1" fmla="*/ 6265248 w 8845162"/>
              <a:gd name="connsiteY1" fmla="*/ 0 h 6858000"/>
              <a:gd name="connsiteX2" fmla="*/ 7537703 w 8845162"/>
              <a:gd name="connsiteY2" fmla="*/ 0 h 6858000"/>
              <a:gd name="connsiteX3" fmla="*/ 8845162 w 8845162"/>
              <a:gd name="connsiteY3" fmla="*/ 0 h 6858000"/>
              <a:gd name="connsiteX4" fmla="*/ 8845162 w 8845162"/>
              <a:gd name="connsiteY4" fmla="*/ 6858000 h 6858000"/>
              <a:gd name="connsiteX5" fmla="*/ 7537703 w 8845162"/>
              <a:gd name="connsiteY5" fmla="*/ 6858000 h 6858000"/>
              <a:gd name="connsiteX6" fmla="*/ 6265248 w 8845162"/>
              <a:gd name="connsiteY6" fmla="*/ 6858000 h 6858000"/>
              <a:gd name="connsiteX7" fmla="*/ 20957 w 8845162"/>
              <a:gd name="connsiteY7" fmla="*/ 6858000 h 6858000"/>
              <a:gd name="connsiteX8" fmla="*/ 46002 w 8845162"/>
              <a:gd name="connsiteY8" fmla="*/ 6702325 h 6858000"/>
              <a:gd name="connsiteX9" fmla="*/ 69870 w 8845162"/>
              <a:gd name="connsiteY9" fmla="*/ 6547334 h 6858000"/>
              <a:gd name="connsiteX10" fmla="*/ 93234 w 8845162"/>
              <a:gd name="connsiteY10" fmla="*/ 6391658 h 6858000"/>
              <a:gd name="connsiteX11" fmla="*/ 113237 w 8845162"/>
              <a:gd name="connsiteY11" fmla="*/ 6235295 h 6858000"/>
              <a:gd name="connsiteX12" fmla="*/ 133409 w 8845162"/>
              <a:gd name="connsiteY12" fmla="*/ 6079619 h 6858000"/>
              <a:gd name="connsiteX13" fmla="*/ 152234 w 8845162"/>
              <a:gd name="connsiteY13" fmla="*/ 5923256 h 6858000"/>
              <a:gd name="connsiteX14" fmla="*/ 168370 w 8845162"/>
              <a:gd name="connsiteY14" fmla="*/ 5768951 h 6858000"/>
              <a:gd name="connsiteX15" fmla="*/ 183667 w 8845162"/>
              <a:gd name="connsiteY15" fmla="*/ 5612589 h 6858000"/>
              <a:gd name="connsiteX16" fmla="*/ 197619 w 8845162"/>
              <a:gd name="connsiteY16" fmla="*/ 5456912 h 6858000"/>
              <a:gd name="connsiteX17" fmla="*/ 209720 w 8845162"/>
              <a:gd name="connsiteY17" fmla="*/ 5303979 h 6858000"/>
              <a:gd name="connsiteX18" fmla="*/ 221823 w 8845162"/>
              <a:gd name="connsiteY18" fmla="*/ 5148988 h 6858000"/>
              <a:gd name="connsiteX19" fmla="*/ 231908 w 8845162"/>
              <a:gd name="connsiteY19" fmla="*/ 4996055 h 6858000"/>
              <a:gd name="connsiteX20" fmla="*/ 239808 w 8845162"/>
              <a:gd name="connsiteY20" fmla="*/ 4843121 h 6858000"/>
              <a:gd name="connsiteX21" fmla="*/ 248045 w 8845162"/>
              <a:gd name="connsiteY21" fmla="*/ 4690874 h 6858000"/>
              <a:gd name="connsiteX22" fmla="*/ 254936 w 8845162"/>
              <a:gd name="connsiteY22" fmla="*/ 4539998 h 6858000"/>
              <a:gd name="connsiteX23" fmla="*/ 259811 w 8845162"/>
              <a:gd name="connsiteY23" fmla="*/ 4390493 h 6858000"/>
              <a:gd name="connsiteX24" fmla="*/ 264014 w 8845162"/>
              <a:gd name="connsiteY24" fmla="*/ 4240989 h 6858000"/>
              <a:gd name="connsiteX25" fmla="*/ 268047 w 8845162"/>
              <a:gd name="connsiteY25" fmla="*/ 4092856 h 6858000"/>
              <a:gd name="connsiteX26" fmla="*/ 269897 w 8845162"/>
              <a:gd name="connsiteY26" fmla="*/ 3946781 h 6858000"/>
              <a:gd name="connsiteX27" fmla="*/ 271913 w 8845162"/>
              <a:gd name="connsiteY27" fmla="*/ 3800705 h 6858000"/>
              <a:gd name="connsiteX28" fmla="*/ 272922 w 8845162"/>
              <a:gd name="connsiteY28" fmla="*/ 3656687 h 6858000"/>
              <a:gd name="connsiteX29" fmla="*/ 271913 w 8845162"/>
              <a:gd name="connsiteY29" fmla="*/ 3514041 h 6858000"/>
              <a:gd name="connsiteX30" fmla="*/ 271913 w 8845162"/>
              <a:gd name="connsiteY30" fmla="*/ 3372766 h 6858000"/>
              <a:gd name="connsiteX31" fmla="*/ 269897 w 8845162"/>
              <a:gd name="connsiteY31" fmla="*/ 3232863 h 6858000"/>
              <a:gd name="connsiteX32" fmla="*/ 266871 w 8845162"/>
              <a:gd name="connsiteY32" fmla="*/ 3095703 h 6858000"/>
              <a:gd name="connsiteX33" fmla="*/ 264014 w 8845162"/>
              <a:gd name="connsiteY33" fmla="*/ 2959915 h 6858000"/>
              <a:gd name="connsiteX34" fmla="*/ 260820 w 8845162"/>
              <a:gd name="connsiteY34" fmla="*/ 2826869 h 6858000"/>
              <a:gd name="connsiteX35" fmla="*/ 255946 w 8845162"/>
              <a:gd name="connsiteY35" fmla="*/ 2694510 h 6858000"/>
              <a:gd name="connsiteX36" fmla="*/ 250734 w 8845162"/>
              <a:gd name="connsiteY36" fmla="*/ 2564209 h 6858000"/>
              <a:gd name="connsiteX37" fmla="*/ 246028 w 8845162"/>
              <a:gd name="connsiteY37" fmla="*/ 2436650 h 6858000"/>
              <a:gd name="connsiteX38" fmla="*/ 232749 w 8845162"/>
              <a:gd name="connsiteY38" fmla="*/ 2187704 h 6858000"/>
              <a:gd name="connsiteX39" fmla="*/ 218630 w 8845162"/>
              <a:gd name="connsiteY39" fmla="*/ 1949046 h 6858000"/>
              <a:gd name="connsiteX40" fmla="*/ 203837 w 8845162"/>
              <a:gd name="connsiteY40" fmla="*/ 1719989 h 6858000"/>
              <a:gd name="connsiteX41" fmla="*/ 187532 w 8845162"/>
              <a:gd name="connsiteY41" fmla="*/ 1503276 h 6858000"/>
              <a:gd name="connsiteX42" fmla="*/ 170555 w 8845162"/>
              <a:gd name="connsiteY42" fmla="*/ 1296164 h 6858000"/>
              <a:gd name="connsiteX43" fmla="*/ 152234 w 8845162"/>
              <a:gd name="connsiteY43" fmla="*/ 1104140 h 6858000"/>
              <a:gd name="connsiteX44" fmla="*/ 134248 w 8845162"/>
              <a:gd name="connsiteY44" fmla="*/ 923775 h 6858000"/>
              <a:gd name="connsiteX45" fmla="*/ 116263 w 8845162"/>
              <a:gd name="connsiteY45" fmla="*/ 757811 h 6858000"/>
              <a:gd name="connsiteX46" fmla="*/ 99286 w 8845162"/>
              <a:gd name="connsiteY46" fmla="*/ 605564 h 6858000"/>
              <a:gd name="connsiteX47" fmla="*/ 83149 w 8845162"/>
              <a:gd name="connsiteY47" fmla="*/ 470461 h 6858000"/>
              <a:gd name="connsiteX48" fmla="*/ 67853 w 8845162"/>
              <a:gd name="connsiteY48" fmla="*/ 348389 h 6858000"/>
              <a:gd name="connsiteX49" fmla="*/ 55078 w 8845162"/>
              <a:gd name="connsiteY49" fmla="*/ 245519 h 6858000"/>
              <a:gd name="connsiteX50" fmla="*/ 42976 w 8845162"/>
              <a:gd name="connsiteY50" fmla="*/ 159108 h 6858000"/>
              <a:gd name="connsiteX51" fmla="*/ 25662 w 8845162"/>
              <a:gd name="connsiteY51" fmla="*/ 40464 h 6858000"/>
              <a:gd name="connsiteX52" fmla="*/ 19779 w 8845162"/>
              <a:gd name="connsiteY52" fmla="*/ 2 h 6858000"/>
              <a:gd name="connsiteX53" fmla="*/ 26532 w 8845162"/>
              <a:gd name="connsiteY53" fmla="*/ 2 h 6858000"/>
              <a:gd name="connsiteX54" fmla="*/ 26532 w 8845162"/>
              <a:gd name="connsiteY54" fmla="*/ 1 h 6858000"/>
              <a:gd name="connsiteX55" fmla="*/ 0 w 8845162"/>
              <a:gd name="connsiteY55" fmla="*/ 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845162" h="6858000">
                <a:moveTo>
                  <a:pt x="0" y="0"/>
                </a:moveTo>
                <a:lnTo>
                  <a:pt x="6265248" y="0"/>
                </a:lnTo>
                <a:lnTo>
                  <a:pt x="7537703" y="0"/>
                </a:lnTo>
                <a:lnTo>
                  <a:pt x="8845162" y="0"/>
                </a:lnTo>
                <a:lnTo>
                  <a:pt x="8845162" y="6858000"/>
                </a:lnTo>
                <a:lnTo>
                  <a:pt x="7537703" y="6858000"/>
                </a:lnTo>
                <a:lnTo>
                  <a:pt x="6265248" y="6858000"/>
                </a:lnTo>
                <a:lnTo>
                  <a:pt x="20957" y="6858000"/>
                </a:lnTo>
                <a:lnTo>
                  <a:pt x="46002" y="6702325"/>
                </a:lnTo>
                <a:lnTo>
                  <a:pt x="69870" y="6547334"/>
                </a:lnTo>
                <a:lnTo>
                  <a:pt x="93234" y="6391658"/>
                </a:lnTo>
                <a:lnTo>
                  <a:pt x="113237" y="6235295"/>
                </a:lnTo>
                <a:lnTo>
                  <a:pt x="133409" y="6079619"/>
                </a:lnTo>
                <a:lnTo>
                  <a:pt x="152234" y="5923256"/>
                </a:lnTo>
                <a:lnTo>
                  <a:pt x="168370" y="5768951"/>
                </a:lnTo>
                <a:lnTo>
                  <a:pt x="183667" y="5612589"/>
                </a:lnTo>
                <a:lnTo>
                  <a:pt x="197619" y="5456912"/>
                </a:lnTo>
                <a:lnTo>
                  <a:pt x="209720" y="5303979"/>
                </a:lnTo>
                <a:lnTo>
                  <a:pt x="221823" y="5148988"/>
                </a:lnTo>
                <a:lnTo>
                  <a:pt x="231908" y="4996055"/>
                </a:lnTo>
                <a:lnTo>
                  <a:pt x="239808" y="4843121"/>
                </a:lnTo>
                <a:lnTo>
                  <a:pt x="248045" y="4690874"/>
                </a:lnTo>
                <a:lnTo>
                  <a:pt x="254936" y="4539998"/>
                </a:lnTo>
                <a:lnTo>
                  <a:pt x="259811" y="4390493"/>
                </a:lnTo>
                <a:lnTo>
                  <a:pt x="264014" y="4240989"/>
                </a:lnTo>
                <a:lnTo>
                  <a:pt x="268047" y="4092856"/>
                </a:lnTo>
                <a:lnTo>
                  <a:pt x="269897" y="3946781"/>
                </a:lnTo>
                <a:lnTo>
                  <a:pt x="271913" y="3800705"/>
                </a:lnTo>
                <a:lnTo>
                  <a:pt x="272922" y="3656687"/>
                </a:lnTo>
                <a:lnTo>
                  <a:pt x="271913" y="3514041"/>
                </a:lnTo>
                <a:lnTo>
                  <a:pt x="271913" y="3372766"/>
                </a:lnTo>
                <a:lnTo>
                  <a:pt x="269897" y="3232863"/>
                </a:lnTo>
                <a:lnTo>
                  <a:pt x="266871" y="3095703"/>
                </a:lnTo>
                <a:lnTo>
                  <a:pt x="264014" y="2959915"/>
                </a:lnTo>
                <a:lnTo>
                  <a:pt x="260820" y="2826869"/>
                </a:lnTo>
                <a:lnTo>
                  <a:pt x="255946" y="2694510"/>
                </a:lnTo>
                <a:lnTo>
                  <a:pt x="250734" y="2564209"/>
                </a:lnTo>
                <a:lnTo>
                  <a:pt x="246028" y="2436650"/>
                </a:lnTo>
                <a:lnTo>
                  <a:pt x="232749" y="2187704"/>
                </a:lnTo>
                <a:lnTo>
                  <a:pt x="218630" y="1949046"/>
                </a:lnTo>
                <a:lnTo>
                  <a:pt x="203837" y="1719989"/>
                </a:lnTo>
                <a:lnTo>
                  <a:pt x="187532" y="1503276"/>
                </a:lnTo>
                <a:lnTo>
                  <a:pt x="170555" y="1296164"/>
                </a:lnTo>
                <a:lnTo>
                  <a:pt x="152234" y="1104140"/>
                </a:lnTo>
                <a:lnTo>
                  <a:pt x="134248" y="923775"/>
                </a:lnTo>
                <a:lnTo>
                  <a:pt x="116263" y="757811"/>
                </a:lnTo>
                <a:lnTo>
                  <a:pt x="99286" y="605564"/>
                </a:lnTo>
                <a:lnTo>
                  <a:pt x="83149" y="470461"/>
                </a:lnTo>
                <a:lnTo>
                  <a:pt x="67853" y="348389"/>
                </a:lnTo>
                <a:lnTo>
                  <a:pt x="55078" y="245519"/>
                </a:lnTo>
                <a:lnTo>
                  <a:pt x="42976" y="159108"/>
                </a:lnTo>
                <a:lnTo>
                  <a:pt x="25662" y="40464"/>
                </a:lnTo>
                <a:lnTo>
                  <a:pt x="19779" y="2"/>
                </a:lnTo>
                <a:lnTo>
                  <a:pt x="26532" y="2"/>
                </a:lnTo>
                <a:lnTo>
                  <a:pt x="26532" y="1"/>
                </a:lnTo>
                <a:lnTo>
                  <a:pt x="0" y="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D44DED6C-7C02-4013-BC5B-7F99CDB9E794}"/>
              </a:ext>
            </a:extLst>
          </p:cNvPr>
          <p:cNvSpPr>
            <a:spLocks noGrp="1"/>
          </p:cNvSpPr>
          <p:nvPr>
            <p:ph type="title"/>
          </p:nvPr>
        </p:nvSpPr>
        <p:spPr>
          <a:xfrm>
            <a:off x="685801" y="500743"/>
            <a:ext cx="7402285" cy="1360714"/>
          </a:xfrm>
        </p:spPr>
        <p:txBody>
          <a:bodyPr>
            <a:normAutofit/>
          </a:bodyPr>
          <a:lstStyle/>
          <a:p>
            <a:r>
              <a:rPr lang="fr-FR" dirty="0"/>
              <a:t>Les plus de l’outil</a:t>
            </a:r>
          </a:p>
        </p:txBody>
      </p:sp>
      <p:sp>
        <p:nvSpPr>
          <p:cNvPr id="3" name="Espace réservé du contenu 2">
            <a:extLst>
              <a:ext uri="{FF2B5EF4-FFF2-40B4-BE49-F238E27FC236}">
                <a16:creationId xmlns:a16="http://schemas.microsoft.com/office/drawing/2014/main" id="{5749AF4E-A07D-4131-96B1-45D19D9FDFF6}"/>
              </a:ext>
            </a:extLst>
          </p:cNvPr>
          <p:cNvSpPr>
            <a:spLocks noGrp="1"/>
          </p:cNvSpPr>
          <p:nvPr>
            <p:ph idx="1"/>
          </p:nvPr>
        </p:nvSpPr>
        <p:spPr>
          <a:xfrm>
            <a:off x="161925" y="1861457"/>
            <a:ext cx="8277225" cy="4495800"/>
          </a:xfrm>
        </p:spPr>
        <p:txBody>
          <a:bodyPr>
            <a:normAutofit/>
          </a:bodyPr>
          <a:lstStyle/>
          <a:p>
            <a:pPr algn="just">
              <a:lnSpc>
                <a:spcPct val="90000"/>
              </a:lnSpc>
            </a:pPr>
            <a:r>
              <a:rPr lang="fr-FR" dirty="0">
                <a:solidFill>
                  <a:schemeClr val="tx1">
                    <a:lumMod val="85000"/>
                    <a:lumOff val="15000"/>
                  </a:schemeClr>
                </a:solidFill>
              </a:rPr>
              <a:t>Une sécurité accrue : Les packages peuvent être publiés en privé, au sein de l'équipe, ou publiquement à la communauté open-source.</a:t>
            </a:r>
          </a:p>
          <a:p>
            <a:pPr algn="just">
              <a:lnSpc>
                <a:spcPct val="90000"/>
              </a:lnSpc>
            </a:pPr>
            <a:r>
              <a:rPr lang="fr-FR" dirty="0">
                <a:solidFill>
                  <a:schemeClr val="tx1">
                    <a:lumMod val="85000"/>
                    <a:lumOff val="15000"/>
                  </a:schemeClr>
                </a:solidFill>
              </a:rPr>
              <a:t>Sécurité accrue du code : GitHub utilise des outils pour identifier et analyser les vulnérabilités du code que d'autres outils ont tendance à manquer.</a:t>
            </a:r>
          </a:p>
          <a:p>
            <a:pPr algn="just">
              <a:lnSpc>
                <a:spcPct val="90000"/>
              </a:lnSpc>
            </a:pPr>
            <a:r>
              <a:rPr lang="fr-FR" dirty="0">
                <a:solidFill>
                  <a:schemeClr val="tx1">
                    <a:lumMod val="85000"/>
                    <a:lumOff val="15000"/>
                  </a:schemeClr>
                </a:solidFill>
              </a:rPr>
              <a:t>Gestion efficace des équipes : GitHub aide l'équipe à rester sur la même longueur d'onde et organisés. Les outils de modération comme le verrouillage des demandes d'émission et d'extraction aident l'équipe à se concentrer sur le code.</a:t>
            </a:r>
          </a:p>
          <a:p>
            <a:pPr algn="just">
              <a:lnSpc>
                <a:spcPct val="90000"/>
              </a:lnSpc>
            </a:pPr>
            <a:r>
              <a:rPr lang="fr-FR" dirty="0">
                <a:solidFill>
                  <a:schemeClr val="tx1">
                    <a:lumMod val="85000"/>
                    <a:lumOff val="15000"/>
                  </a:schemeClr>
                </a:solidFill>
              </a:rPr>
              <a:t>Amélioration de la qualité du code : Les demandes d’extraction aident les organisations à examiner, développer et proposer un nouveau code. Les membres de l'équipe peuvent discuter de toute mise en œuvre et proposition avant de modifier le code source.</a:t>
            </a:r>
          </a:p>
        </p:txBody>
      </p:sp>
    </p:spTree>
    <p:extLst>
      <p:ext uri="{BB962C8B-B14F-4D97-AF65-F5344CB8AC3E}">
        <p14:creationId xmlns:p14="http://schemas.microsoft.com/office/powerpoint/2010/main" val="92016877"/>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BEA9AF1-EF35-4EC4-862B-93C14919B5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9" name="Picture 1" descr="Une image contenant texte, intérieur, très coloré&#10;&#10;Description générée automatiquement">
            <a:extLst>
              <a:ext uri="{FF2B5EF4-FFF2-40B4-BE49-F238E27FC236}">
                <a16:creationId xmlns:a16="http://schemas.microsoft.com/office/drawing/2014/main" id="{A7959550-B9EC-4645-B6DA-9F1DBDC0D04B}"/>
              </a:ext>
            </a:extLst>
          </p:cNvPr>
          <p:cNvPicPr>
            <a:picLocks noChangeAspect="1"/>
          </p:cNvPicPr>
          <p:nvPr/>
        </p:nvPicPr>
        <p:blipFill rotWithShape="1">
          <a:blip r:embed="rId4">
            <a:duotone>
              <a:prstClr val="black"/>
              <a:schemeClr val="bg1">
                <a:tint val="45000"/>
                <a:satMod val="400000"/>
              </a:schemeClr>
            </a:duotone>
            <a:alphaModFix amt="25000"/>
            <a:extLst>
              <a:ext uri="{28A0092B-C50C-407E-A947-70E740481C1C}">
                <a14:useLocalDpi xmlns:a14="http://schemas.microsoft.com/office/drawing/2010/main" val="0"/>
              </a:ext>
            </a:extLst>
          </a:blip>
          <a:srcRect t="20432" b="2331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9">
            <a:extLst>
              <a:ext uri="{FF2B5EF4-FFF2-40B4-BE49-F238E27FC236}">
                <a16:creationId xmlns:a16="http://schemas.microsoft.com/office/drawing/2014/main" id="{C5173D82-0034-4A28-9D31-8E08F500A655}"/>
              </a:ext>
            </a:extLst>
          </p:cNvPr>
          <p:cNvSpPr txBox="1"/>
          <p:nvPr/>
        </p:nvSpPr>
        <p:spPr>
          <a:xfrm>
            <a:off x="2240023" y="3243441"/>
            <a:ext cx="7343292" cy="369332"/>
          </a:xfrm>
          <a:prstGeom prst="rect">
            <a:avLst/>
          </a:prstGeom>
          <a:noFill/>
        </p:spPr>
        <p:txBody>
          <a:bodyPr wrap="none" rtlCol="0">
            <a:spAutoFit/>
          </a:bodyPr>
          <a:lstStyle/>
          <a:p>
            <a:r>
              <a:rPr lang="fr-FR" dirty="0"/>
              <a:t>Certains font la comparaison entre Git et les poupées russes dans le principe</a:t>
            </a:r>
          </a:p>
        </p:txBody>
      </p:sp>
    </p:spTree>
    <p:extLst>
      <p:ext uri="{BB962C8B-B14F-4D97-AF65-F5344CB8AC3E}">
        <p14:creationId xmlns:p14="http://schemas.microsoft.com/office/powerpoint/2010/main" val="38749072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éleste">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10845B-7F19-4A9A-BEE4-BEF0501E1A5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85274BF-C111-4B7A-8D90-F7666D37C131}">
  <ds:schemaRefs>
    <ds:schemaRef ds:uri="71af3243-3dd4-4a8d-8c0d-dd76da1f02a5"/>
    <ds:schemaRef ds:uri="http://schemas.microsoft.com/office/2006/documentManagement/types"/>
    <ds:schemaRef ds:uri="http://www.w3.org/XML/1998/namespace"/>
    <ds:schemaRef ds:uri="http://purl.org/dc/terms/"/>
    <ds:schemaRef ds:uri="http://schemas.openxmlformats.org/package/2006/metadata/core-properties"/>
    <ds:schemaRef ds:uri="http://schemas.microsoft.com/office/2006/metadata/properties"/>
    <ds:schemaRef ds:uri="http://purl.org/dc/elements/1.1/"/>
    <ds:schemaRef ds:uri="http://purl.org/dc/dcmitype/"/>
    <ds:schemaRef ds:uri="http://schemas.microsoft.com/office/infopath/2007/PartnerControls"/>
    <ds:schemaRef ds:uri="16c05727-aa75-4e4a-9b5f-8a80a1165891"/>
  </ds:schemaRefs>
</ds:datastoreItem>
</file>

<file path=customXml/itemProps3.xml><?xml version="1.0" encoding="utf-8"?>
<ds:datastoreItem xmlns:ds="http://schemas.openxmlformats.org/officeDocument/2006/customXml" ds:itemID="{E0F1DF1E-36E3-406C-8CF7-DB13BB64708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Future conception céleste</Template>
  <TotalTime>2124</TotalTime>
  <Words>4128</Words>
  <Application>Microsoft Office PowerPoint</Application>
  <PresentationFormat>Grand écran</PresentationFormat>
  <Paragraphs>343</Paragraphs>
  <Slides>66</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66</vt:i4>
      </vt:variant>
    </vt:vector>
  </HeadingPairs>
  <TitlesOfParts>
    <vt:vector size="74" baseType="lpstr">
      <vt:lpstr>Arial</vt:lpstr>
      <vt:lpstr>Calibri</vt:lpstr>
      <vt:lpstr>Calibri Light</vt:lpstr>
      <vt:lpstr>Consolas</vt:lpstr>
      <vt:lpstr>Heebo</vt:lpstr>
      <vt:lpstr>Lucida Console</vt:lpstr>
      <vt:lpstr>Roboto</vt:lpstr>
      <vt:lpstr>Céleste</vt:lpstr>
      <vt:lpstr>Présentation PowerPoint</vt:lpstr>
      <vt:lpstr>GitHUB</vt:lpstr>
      <vt:lpstr>Audiance</vt:lpstr>
      <vt:lpstr>Motivation derrière GIT</vt:lpstr>
      <vt:lpstr>Motivation derrière GIT</vt:lpstr>
      <vt:lpstr>Solution :</vt:lpstr>
      <vt:lpstr>Présentation de l’outil</vt:lpstr>
      <vt:lpstr>Les plus de l’outil</vt:lpstr>
      <vt:lpstr>Présentation PowerPoint</vt:lpstr>
      <vt:lpstr>Les concurrents de GitHub</vt:lpstr>
      <vt:lpstr>Présentation PowerPoint</vt:lpstr>
      <vt:lpstr>Quelques Fonctionnalités </vt:lpstr>
      <vt:lpstr>Intégration continue</vt:lpstr>
      <vt:lpstr>Intégration continue</vt:lpstr>
      <vt:lpstr>Intégration continue</vt:lpstr>
      <vt:lpstr>Champ d’action GITHUB</vt:lpstr>
      <vt:lpstr>Jargon Git</vt:lpstr>
      <vt:lpstr>Repo GitHub</vt:lpstr>
      <vt:lpstr>Que contient un Repo GitHub?</vt:lpstr>
      <vt:lpstr>Règles (standards) DE github</vt:lpstr>
      <vt:lpstr>Règles (standards) DE github</vt:lpstr>
      <vt:lpstr>Git x GITHUB</vt:lpstr>
      <vt:lpstr>Git</vt:lpstr>
      <vt:lpstr>Git</vt:lpstr>
      <vt:lpstr>Git</vt:lpstr>
      <vt:lpstr>GitHUB</vt:lpstr>
      <vt:lpstr>GitHUB</vt:lpstr>
      <vt:lpstr>GitHUB</vt:lpstr>
      <vt:lpstr>Différents repos git</vt:lpstr>
      <vt:lpstr>INSTALLATION GIT</vt:lpstr>
      <vt:lpstr>Git (local) walk around, installation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Architecture simple Github</vt:lpstr>
      <vt:lpstr>Architecture simple Github</vt:lpstr>
      <vt:lpstr>Architecture de système distribué</vt:lpstr>
      <vt:lpstr>WorkFlow général GITHUB</vt:lpstr>
      <vt:lpstr>WorkFlow général GITHUB FORK et CLONE</vt:lpstr>
      <vt:lpstr>WorkFlow général GITHUB create a topic branch </vt:lpstr>
      <vt:lpstr>WorkFlow général GITHUB create a topic branch </vt:lpstr>
      <vt:lpstr>WorkFlow général GITHUB create a topic branch </vt:lpstr>
      <vt:lpstr>WorkFlow général GITHUB COMMIT et CHECKOUT des fichiers</vt:lpstr>
      <vt:lpstr>WorkFlow général GITHUB COMMIT et CHECKOUT des fichiers</vt:lpstr>
      <vt:lpstr>WorkFlow général GITHUB PULL = FETCH et MERGE</vt:lpstr>
      <vt:lpstr>WorkFlow général GITHUB MERGE</vt:lpstr>
      <vt:lpstr>WorkFlow général GITHUB PULL</vt:lpstr>
      <vt:lpstr>WorkFlow général GITHUB PUSH, i.e PULL REQUEST</vt:lpstr>
      <vt:lpstr>WorkFlow général GITHUB PUSH, i.e PULL REQUEST</vt:lpstr>
      <vt:lpstr>WorkFlow général GITHUB PUSH, i.e PULL REQUEST</vt:lpstr>
      <vt:lpstr>WorkFlow général GITHUB PUSH, i.e PULL REQUEST</vt:lpstr>
      <vt:lpstr>WorkFlow général GITHUB github Readme</vt:lpstr>
      <vt:lpstr>récapitulatif</vt:lpstr>
      <vt:lpstr>- DEMO -</vt:lpstr>
      <vt:lpstr>commandes GitHUB</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céleste du futur</dc:title>
  <dc:creator>Achraf Hamid</dc:creator>
  <cp:lastModifiedBy>Achraf Hamid</cp:lastModifiedBy>
  <cp:revision>130</cp:revision>
  <dcterms:created xsi:type="dcterms:W3CDTF">2021-03-01T21:50:02Z</dcterms:created>
  <dcterms:modified xsi:type="dcterms:W3CDTF">2021-05-05T10:35:24Z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